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7" r:id="rId16"/>
    <p:sldId id="278" r:id="rId17"/>
    <p:sldId id="271" r:id="rId18"/>
    <p:sldId id="279" r:id="rId19"/>
    <p:sldId id="270" r:id="rId20"/>
    <p:sldId id="280" r:id="rId21"/>
    <p:sldId id="272" r:id="rId22"/>
    <p:sldId id="273" r:id="rId23"/>
    <p:sldId id="274" r:id="rId24"/>
    <p:sldId id="275" r:id="rId25"/>
    <p:sldId id="281" r:id="rId26"/>
    <p:sldId id="276" r:id="rId27"/>
    <p:sldId id="282" r:id="rId28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26.08.2016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26.08.2016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notepad-plus-plus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chrome" TargetMode="External"/><Relationship Id="rId2" Type="http://schemas.openxmlformats.org/officeDocument/2006/relationships/hyperlink" Target="http://www.mozilla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tp://ftp.ibiblio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 </a:t>
            </a:r>
            <a:r>
              <a:rPr lang="en-US" dirty="0" err="1" smtClean="0"/>
              <a:t>til</a:t>
            </a:r>
            <a:r>
              <a:rPr lang="en-US" dirty="0" smtClean="0"/>
              <a:t> WWW, HTML5 </a:t>
            </a:r>
            <a:r>
              <a:rPr lang="en-US" dirty="0" err="1" smtClean="0"/>
              <a:t>og</a:t>
            </a:r>
            <a:r>
              <a:rPr lang="en-US" dirty="0" smtClean="0"/>
              <a:t> CSS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er HTML?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err="1" smtClean="0"/>
              <a:t>Hyper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r>
              <a:rPr lang="nb-NO" dirty="0" smtClean="0"/>
              <a:t> </a:t>
            </a:r>
            <a:r>
              <a:rPr lang="nb-NO" dirty="0" err="1" smtClean="0"/>
              <a:t>Markup</a:t>
            </a:r>
            <a:r>
              <a:rPr lang="nb-NO" dirty="0" smtClean="0"/>
              <a:t> Language</a:t>
            </a:r>
          </a:p>
          <a:p>
            <a:r>
              <a:rPr lang="nb-NO" dirty="0" smtClean="0"/>
              <a:t>Bygger på SGML – </a:t>
            </a:r>
            <a:r>
              <a:rPr lang="nb-NO" sz="2400" dirty="0" smtClean="0"/>
              <a:t>Standard </a:t>
            </a:r>
            <a:r>
              <a:rPr lang="nb-NO" sz="2400" dirty="0" err="1" smtClean="0"/>
              <a:t>Generalized</a:t>
            </a:r>
            <a:r>
              <a:rPr lang="nb-NO" sz="2400" dirty="0" smtClean="0"/>
              <a:t> </a:t>
            </a:r>
            <a:r>
              <a:rPr lang="nb-NO" sz="2400" dirty="0" err="1" smtClean="0"/>
              <a:t>Markup</a:t>
            </a:r>
            <a:r>
              <a:rPr lang="nb-NO" sz="2400" dirty="0" smtClean="0"/>
              <a:t> Language</a:t>
            </a:r>
          </a:p>
          <a:p>
            <a:r>
              <a:rPr lang="nb-NO" dirty="0" smtClean="0"/>
              <a:t>HTML beskriver strukturen på siden:</a:t>
            </a:r>
          </a:p>
          <a:p>
            <a:pPr lvl="1"/>
            <a:r>
              <a:rPr lang="nb-NO" dirty="0" err="1"/>
              <a:t>t</a:t>
            </a:r>
            <a:r>
              <a:rPr lang="nb-NO" dirty="0" err="1" smtClean="0"/>
              <a:t>itle</a:t>
            </a:r>
            <a:r>
              <a:rPr lang="nb-NO" dirty="0" smtClean="0"/>
              <a:t>, </a:t>
            </a:r>
            <a:r>
              <a:rPr lang="nb-NO" dirty="0" err="1" smtClean="0"/>
              <a:t>paragraph</a:t>
            </a:r>
            <a:r>
              <a:rPr lang="nb-NO" dirty="0" smtClean="0"/>
              <a:t>, header, lists</a:t>
            </a:r>
          </a:p>
          <a:p>
            <a:r>
              <a:rPr lang="nb-NO" dirty="0" smtClean="0"/>
              <a:t>CSS – </a:t>
            </a:r>
            <a:r>
              <a:rPr lang="nb-NO" dirty="0" err="1" smtClean="0"/>
              <a:t>Cascading</a:t>
            </a:r>
            <a:r>
              <a:rPr lang="nb-NO" dirty="0" smtClean="0"/>
              <a:t> Style </a:t>
            </a:r>
            <a:r>
              <a:rPr lang="nb-NO" dirty="0" err="1" smtClean="0"/>
              <a:t>Sheet</a:t>
            </a:r>
            <a:r>
              <a:rPr lang="nb-NO" dirty="0" smtClean="0"/>
              <a:t>, beskriver formateringen</a:t>
            </a:r>
          </a:p>
          <a:p>
            <a:r>
              <a:rPr lang="nb-NO" b="1" dirty="0"/>
              <a:t>HTML = CONTENT, CSS = PRESENTATION </a:t>
            </a:r>
            <a:endParaRPr lang="nb-NO" b="1" dirty="0" smtClean="0"/>
          </a:p>
          <a:p>
            <a:endParaRPr lang="nb-NO" b="1" dirty="0"/>
          </a:p>
          <a:p>
            <a:r>
              <a:rPr lang="nb-NO" dirty="0" smtClean="0"/>
              <a:t>Standardene utarbeides av:</a:t>
            </a:r>
            <a:r>
              <a:rPr lang="nb-NO" b="1" dirty="0" smtClean="0"/>
              <a:t/>
            </a:r>
            <a:br>
              <a:rPr lang="nb-NO" b="1" dirty="0" smtClean="0"/>
            </a:br>
            <a:r>
              <a:rPr lang="en-US" dirty="0" smtClean="0"/>
              <a:t>W3C </a:t>
            </a:r>
            <a:r>
              <a:rPr lang="en-US" dirty="0"/>
              <a:t>– World Wide Web Consortium. </a:t>
            </a:r>
            <a:r>
              <a:rPr lang="en-US" dirty="0">
                <a:hlinkClick r:id="rId2"/>
              </a:rPr>
              <a:t>http://www.w3.org/</a:t>
            </a:r>
            <a:endParaRPr lang="nb-NO" b="1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2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Fra XHTML 1.1 til HTML5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XHTML </a:t>
            </a:r>
            <a:r>
              <a:rPr lang="nb-NO" dirty="0" smtClean="0"/>
              <a:t>1.1– </a:t>
            </a:r>
            <a:r>
              <a:rPr lang="nb-NO" dirty="0" err="1"/>
              <a:t>eXtensibleHTML</a:t>
            </a:r>
            <a:r>
              <a:rPr lang="nb-NO" dirty="0"/>
              <a:t>. </a:t>
            </a:r>
          </a:p>
          <a:p>
            <a:pPr lvl="1"/>
            <a:r>
              <a:rPr lang="nb-NO" dirty="0" smtClean="0"/>
              <a:t>HTML </a:t>
            </a:r>
            <a:r>
              <a:rPr lang="nb-NO" dirty="0"/>
              <a:t>reformert som </a:t>
            </a:r>
            <a:r>
              <a:rPr lang="nb-NO" dirty="0" smtClean="0"/>
              <a:t>XML</a:t>
            </a:r>
          </a:p>
          <a:p>
            <a:pPr lvl="1"/>
            <a:r>
              <a:rPr lang="nb-NO" dirty="0" smtClean="0"/>
              <a:t>Alle tagger må lukkes, alle attributter må ha en verdi</a:t>
            </a:r>
          </a:p>
          <a:p>
            <a:r>
              <a:rPr lang="nb-NO" dirty="0" smtClean="0"/>
              <a:t>HTML5</a:t>
            </a:r>
          </a:p>
          <a:p>
            <a:pPr lvl="1"/>
            <a:r>
              <a:rPr lang="nb-NO" dirty="0" smtClean="0"/>
              <a:t>Ikke strikt </a:t>
            </a:r>
            <a:r>
              <a:rPr lang="nb-NO" dirty="0" err="1" smtClean="0"/>
              <a:t>xml</a:t>
            </a:r>
            <a:endParaRPr lang="nb-NO" dirty="0" smtClean="0"/>
          </a:p>
          <a:p>
            <a:pPr lvl="1"/>
            <a:r>
              <a:rPr lang="nb-NO" dirty="0" smtClean="0"/>
              <a:t>Utvikles i samarbeid med </a:t>
            </a:r>
            <a:r>
              <a:rPr lang="nb-NO" dirty="0" err="1" smtClean="0"/>
              <a:t>browser</a:t>
            </a:r>
            <a:r>
              <a:rPr lang="nb-NO" dirty="0"/>
              <a:t>-</a:t>
            </a:r>
            <a:r>
              <a:rPr lang="nb-NO" dirty="0" smtClean="0"/>
              <a:t>utviklerne</a:t>
            </a:r>
          </a:p>
          <a:p>
            <a:pPr lvl="1"/>
            <a:r>
              <a:rPr lang="nb-NO" dirty="0" smtClean="0"/>
              <a:t>Mange nye tagger for sidestruktur:</a:t>
            </a:r>
            <a:br>
              <a:rPr lang="nb-NO" dirty="0" smtClean="0"/>
            </a:br>
            <a:r>
              <a:rPr lang="nb-NO" dirty="0" smtClean="0"/>
              <a:t>&lt;header&gt;&lt;</a:t>
            </a:r>
            <a:r>
              <a:rPr lang="nb-NO" dirty="0" err="1" smtClean="0"/>
              <a:t>footer</a:t>
            </a:r>
            <a:r>
              <a:rPr lang="nb-NO" dirty="0" smtClean="0"/>
              <a:t>&gt;&lt;</a:t>
            </a:r>
            <a:r>
              <a:rPr lang="nb-NO" dirty="0" err="1" smtClean="0"/>
              <a:t>article</a:t>
            </a:r>
            <a:r>
              <a:rPr lang="nb-NO" dirty="0" smtClean="0"/>
              <a:t>&gt;&lt;nav&gt;  </a:t>
            </a:r>
          </a:p>
          <a:p>
            <a:pPr lvl="1"/>
            <a:r>
              <a:rPr lang="nb-NO" dirty="0" smtClean="0"/>
              <a:t>Ikke case-sensitive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9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 å lage websider trenger vi en editor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Anbefaler for </a:t>
            </a:r>
            <a:r>
              <a:rPr lang="nb-NO" dirty="0"/>
              <a:t>W</a:t>
            </a:r>
            <a:r>
              <a:rPr lang="nb-NO" dirty="0" smtClean="0"/>
              <a:t>indows: </a:t>
            </a:r>
          </a:p>
          <a:p>
            <a:r>
              <a:rPr lang="nb-NO" dirty="0" err="1" smtClean="0"/>
              <a:t>Notepad</a:t>
            </a:r>
            <a:r>
              <a:rPr lang="nb-NO" dirty="0"/>
              <a:t> </a:t>
            </a:r>
            <a:r>
              <a:rPr lang="nb-NO" dirty="0" smtClean="0"/>
              <a:t>++, </a:t>
            </a:r>
            <a:r>
              <a:rPr lang="nb-NO" dirty="0" smtClean="0">
                <a:hlinkClick r:id="rId2"/>
              </a:rPr>
              <a:t>http</a:t>
            </a:r>
            <a:r>
              <a:rPr lang="nb-NO" dirty="0">
                <a:hlinkClick r:id="rId2"/>
              </a:rPr>
              <a:t>://notepad-plus-plus.org</a:t>
            </a:r>
            <a:r>
              <a:rPr lang="nb-NO" dirty="0" smtClean="0">
                <a:hlinkClick r:id="rId2"/>
              </a:rPr>
              <a:t>/</a:t>
            </a:r>
          </a:p>
          <a:p>
            <a:r>
              <a:rPr lang="nb-NO" dirty="0" smtClean="0"/>
              <a:t>Atom, </a:t>
            </a:r>
            <a:r>
              <a:rPr lang="nb-NO" dirty="0" smtClean="0">
                <a:hlinkClick r:id="rId2"/>
              </a:rPr>
              <a:t>https</a:t>
            </a:r>
            <a:r>
              <a:rPr lang="nb-NO" dirty="0">
                <a:hlinkClick r:id="rId2"/>
              </a:rPr>
              <a:t>://atom.io/</a:t>
            </a:r>
            <a:endParaRPr lang="nb-NO" dirty="0" smtClean="0">
              <a:hlinkClick r:id="rId2"/>
            </a:endParaRP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Anbefaler </a:t>
            </a:r>
            <a:r>
              <a:rPr lang="nb-NO" dirty="0"/>
              <a:t>for </a:t>
            </a:r>
            <a:r>
              <a:rPr lang="nb-NO" dirty="0" smtClean="0"/>
              <a:t>Mac: </a:t>
            </a:r>
          </a:p>
          <a:p>
            <a:r>
              <a:rPr lang="nb-NO" dirty="0" err="1" smtClean="0"/>
              <a:t>TextWrangler</a:t>
            </a:r>
            <a:endParaRPr lang="nb-NO" dirty="0" smtClean="0"/>
          </a:p>
          <a:p>
            <a:r>
              <a:rPr lang="nb-NO" dirty="0" err="1" smtClean="0"/>
              <a:t>Brackets</a:t>
            </a:r>
            <a:endParaRPr lang="nb-NO" dirty="0" smtClean="0"/>
          </a:p>
          <a:p>
            <a:r>
              <a:rPr lang="nb-NO" dirty="0" smtClean="0"/>
              <a:t>Atom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4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En webside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7"/>
            <a:ext cx="6923112" cy="40164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sz="2400" dirty="0"/>
              <a:t>&lt;!DOCTYPE html</a:t>
            </a:r>
            <a:r>
              <a:rPr lang="nb-NO" sz="2400" dirty="0" smtClean="0"/>
              <a:t>&gt;</a:t>
            </a:r>
          </a:p>
          <a:p>
            <a:pPr marL="0" indent="0">
              <a:buNone/>
            </a:pPr>
            <a:r>
              <a:rPr lang="nb-NO" sz="2400" dirty="0" smtClean="0"/>
              <a:t>&lt;html&gt;</a:t>
            </a:r>
            <a:endParaRPr lang="nb-NO" sz="2400" dirty="0"/>
          </a:p>
          <a:p>
            <a:pPr marL="0" indent="0">
              <a:buNone/>
            </a:pPr>
            <a:r>
              <a:rPr lang="nb-NO" sz="2400" dirty="0"/>
              <a:t>&lt;head&gt;</a:t>
            </a:r>
          </a:p>
          <a:p>
            <a:pPr marL="0" indent="0">
              <a:buNone/>
            </a:pPr>
            <a:r>
              <a:rPr lang="nb-NO" sz="2400" dirty="0"/>
              <a:t>	&lt;</a:t>
            </a:r>
            <a:r>
              <a:rPr lang="nb-NO" sz="2400" dirty="0" err="1"/>
              <a:t>title</a:t>
            </a:r>
            <a:r>
              <a:rPr lang="nb-NO" sz="2400" dirty="0"/>
              <a:t>&gt;Min webside&lt;/</a:t>
            </a:r>
            <a:r>
              <a:rPr lang="nb-NO" sz="2400" dirty="0" err="1"/>
              <a:t>title</a:t>
            </a:r>
            <a:r>
              <a:rPr lang="nb-NO" sz="2400" dirty="0" smtClean="0"/>
              <a:t>&gt;</a:t>
            </a:r>
          </a:p>
          <a:p>
            <a:pPr marL="0" indent="0">
              <a:buNone/>
            </a:pPr>
            <a:r>
              <a:rPr lang="nb-NO" sz="2400" dirty="0"/>
              <a:t>	&lt;</a:t>
            </a:r>
            <a:r>
              <a:rPr lang="nb-NO" sz="2400" dirty="0" err="1"/>
              <a:t>meta</a:t>
            </a:r>
            <a:r>
              <a:rPr lang="nb-NO" sz="2400" dirty="0"/>
              <a:t> </a:t>
            </a:r>
            <a:r>
              <a:rPr lang="nb-NO" sz="2400" dirty="0" err="1"/>
              <a:t>charset</a:t>
            </a:r>
            <a:r>
              <a:rPr lang="nb-NO" sz="2400" dirty="0"/>
              <a:t>="UTF-8"&gt;</a:t>
            </a:r>
          </a:p>
          <a:p>
            <a:pPr marL="0" indent="0">
              <a:buNone/>
            </a:pPr>
            <a:r>
              <a:rPr lang="nb-NO" sz="2400" dirty="0" smtClean="0"/>
              <a:t>&lt;/</a:t>
            </a:r>
            <a:r>
              <a:rPr lang="nb-NO" sz="2400" dirty="0"/>
              <a:t>head&gt;</a:t>
            </a:r>
          </a:p>
          <a:p>
            <a:pPr marL="0" indent="0">
              <a:buNone/>
            </a:pPr>
            <a:r>
              <a:rPr lang="nb-NO" sz="2400" dirty="0"/>
              <a:t>&lt;body&gt;</a:t>
            </a:r>
          </a:p>
          <a:p>
            <a:pPr marL="0" indent="0">
              <a:buNone/>
            </a:pPr>
            <a:r>
              <a:rPr lang="nb-NO" sz="2400" dirty="0"/>
              <a:t>	&lt;h1&gt;En html5 side&lt;/h1&gt;</a:t>
            </a:r>
          </a:p>
          <a:p>
            <a:pPr marL="0" indent="0">
              <a:buNone/>
            </a:pPr>
            <a:r>
              <a:rPr lang="nb-NO" sz="2400" dirty="0"/>
              <a:t>	&lt;p&gt;Dett er min første side skrevet i html5&lt;/p&gt;</a:t>
            </a:r>
          </a:p>
          <a:p>
            <a:pPr marL="0" indent="0">
              <a:buNone/>
            </a:pPr>
            <a:r>
              <a:rPr lang="nb-NO" sz="2400" dirty="0"/>
              <a:t>&lt;/body</a:t>
            </a:r>
            <a:r>
              <a:rPr lang="nb-NO" sz="2400" dirty="0" smtClean="0"/>
              <a:t>&gt;</a:t>
            </a:r>
          </a:p>
          <a:p>
            <a:pPr marL="0" indent="0">
              <a:buNone/>
            </a:pPr>
            <a:r>
              <a:rPr lang="nb-NO" sz="2400" dirty="0" smtClean="0"/>
              <a:t>&lt;/html&gt;</a:t>
            </a:r>
          </a:p>
          <a:p>
            <a:pPr marL="0" indent="0">
              <a:buNone/>
            </a:pPr>
            <a:endParaRPr lang="nb-NO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Elementære tagger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/>
              <a:t>&lt;p&gt;Dette er et avsnitt&lt;/p&gt;</a:t>
            </a:r>
          </a:p>
          <a:p>
            <a:pPr marL="0" indent="0">
              <a:buNone/>
            </a:pPr>
            <a:r>
              <a:rPr lang="nb-NO" sz="2200" dirty="0" smtClean="0"/>
              <a:t>&lt;</a:t>
            </a:r>
            <a:r>
              <a:rPr lang="nb-NO" sz="2200" dirty="0"/>
              <a:t>h1&gt;Dette er en tittel på nivå1&lt;/h1&gt;</a:t>
            </a:r>
          </a:p>
          <a:p>
            <a:pPr marL="0" indent="0">
              <a:buNone/>
            </a:pPr>
            <a:r>
              <a:rPr lang="nb-NO" sz="2200" dirty="0"/>
              <a:t>&lt;h2&gt;Dette er en tittel på nivå2&lt;/h2&gt;</a:t>
            </a:r>
          </a:p>
          <a:p>
            <a:pPr marL="0" indent="0">
              <a:buNone/>
            </a:pPr>
            <a:r>
              <a:rPr lang="nb-NO" sz="2200" dirty="0"/>
              <a:t>&lt;h3&gt;Dette er en tittel på nivå3&lt;/h3&gt;</a:t>
            </a:r>
          </a:p>
          <a:p>
            <a:pPr marL="0" indent="0">
              <a:buNone/>
            </a:pPr>
            <a:r>
              <a:rPr lang="nb-NO" sz="2200" dirty="0"/>
              <a:t>&lt;h4&gt;Dette er en tittel på nivå4&lt;/h4&gt;</a:t>
            </a:r>
          </a:p>
          <a:p>
            <a:pPr marL="0" indent="0">
              <a:buNone/>
            </a:pPr>
            <a:r>
              <a:rPr lang="nb-NO" sz="2200" dirty="0"/>
              <a:t>&lt;h5&gt;Dette er en tittel på nivå5&lt;/h5&gt;</a:t>
            </a:r>
          </a:p>
          <a:p>
            <a:pPr marL="0" indent="0">
              <a:buNone/>
            </a:pPr>
            <a:r>
              <a:rPr lang="nb-NO" sz="2200" dirty="0"/>
              <a:t>&lt;h6&gt;Dette er en tittel på nivå6&lt;/h6&gt;</a:t>
            </a:r>
          </a:p>
          <a:p>
            <a:pPr marL="0" indent="0">
              <a:buNone/>
            </a:pPr>
            <a:r>
              <a:rPr lang="nb-NO" sz="2200" dirty="0"/>
              <a:t>&lt;</a:t>
            </a:r>
            <a:r>
              <a:rPr lang="nb-NO" sz="2200" dirty="0" err="1" smtClean="0"/>
              <a:t>br</a:t>
            </a:r>
            <a:r>
              <a:rPr lang="nb-NO" sz="2200" dirty="0"/>
              <a:t> </a:t>
            </a:r>
            <a:r>
              <a:rPr lang="nb-NO" sz="2200" dirty="0" smtClean="0"/>
              <a:t>/&gt; </a:t>
            </a:r>
            <a:r>
              <a:rPr lang="nb-NO" sz="2200" dirty="0"/>
              <a:t>Linjeskift </a:t>
            </a:r>
          </a:p>
          <a:p>
            <a:pPr marL="0" indent="0">
              <a:buNone/>
            </a:pPr>
            <a:r>
              <a:rPr lang="nb-NO" sz="2200" dirty="0"/>
              <a:t>&lt;</a:t>
            </a:r>
            <a:r>
              <a:rPr lang="nb-NO" sz="2200" dirty="0" err="1" smtClean="0"/>
              <a:t>hr</a:t>
            </a:r>
            <a:r>
              <a:rPr lang="nb-NO" sz="2200" dirty="0" smtClean="0"/>
              <a:t> /&gt; </a:t>
            </a:r>
            <a:r>
              <a:rPr lang="nb-NO" sz="2200" dirty="0"/>
              <a:t>Horisontal linje </a:t>
            </a:r>
          </a:p>
          <a:p>
            <a:pPr marL="0" indent="0">
              <a:buNone/>
            </a:pPr>
            <a:r>
              <a:rPr lang="nb-NO" sz="2200" dirty="0"/>
              <a:t>&lt;!-- Dette er en kommentar --&gt; 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0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Text</a:t>
            </a:r>
            <a:r>
              <a:rPr lang="nb-NO" dirty="0" smtClean="0"/>
              <a:t>-tagger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97427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&lt;b&gt;fet skrift&lt;/b&gt;</a:t>
            </a:r>
            <a:endParaRPr lang="nb-NO" dirty="0"/>
          </a:p>
          <a:p>
            <a:pPr marL="0" indent="0">
              <a:buNone/>
            </a:pPr>
            <a:r>
              <a:rPr lang="nb-NO" dirty="0" smtClean="0"/>
              <a:t>&lt;i&gt;Kursiv tekst&lt;/</a:t>
            </a:r>
            <a:r>
              <a:rPr lang="nb-NO" dirty="0"/>
              <a:t>i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E=MC&lt;sup&gt;2&lt;/sup&gt;</a:t>
            </a:r>
            <a:endParaRPr lang="nb-NO" dirty="0"/>
          </a:p>
          <a:p>
            <a:pPr marL="0" indent="0">
              <a:buNone/>
            </a:pPr>
            <a:r>
              <a:rPr lang="nb-NO" dirty="0" smtClean="0"/>
              <a:t>Formelen for vann er: H&lt;sub&gt;2&lt;/sub&gt;O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6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Semantiske tagger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435280" cy="46974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400" dirty="0" smtClean="0"/>
              <a:t>&lt;</a:t>
            </a:r>
            <a:r>
              <a:rPr lang="nb-NO" sz="2400" dirty="0" err="1" smtClean="0"/>
              <a:t>strong</a:t>
            </a:r>
            <a:r>
              <a:rPr lang="nb-NO" sz="2400" dirty="0" smtClean="0"/>
              <a:t>&gt;Advarsel:&lt;/</a:t>
            </a:r>
            <a:r>
              <a:rPr lang="nb-NO" sz="2400" dirty="0" err="1" smtClean="0"/>
              <a:t>strong</a:t>
            </a:r>
            <a:r>
              <a:rPr lang="nb-NO" sz="2400" dirty="0" smtClean="0"/>
              <a:t>&gt; Isen er tynn.</a:t>
            </a:r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r>
              <a:rPr lang="nb-NO" sz="2400" dirty="0" smtClean="0"/>
              <a:t>&lt;em&gt;Fremtiden&lt;/em&gt; er Internett.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2400" dirty="0" smtClean="0"/>
              <a:t>&lt;</a:t>
            </a:r>
            <a:r>
              <a:rPr lang="nb-NO" sz="2400" dirty="0" err="1" smtClean="0"/>
              <a:t>blockquote</a:t>
            </a:r>
            <a:r>
              <a:rPr lang="nb-NO" sz="2400" dirty="0" smtClean="0"/>
              <a:t> </a:t>
            </a:r>
            <a:r>
              <a:rPr lang="nb-NO" sz="2400" dirty="0" err="1" smtClean="0"/>
              <a:t>cite</a:t>
            </a:r>
            <a:r>
              <a:rPr lang="nb-NO" sz="2400" dirty="0" smtClean="0"/>
              <a:t>="http</a:t>
            </a:r>
            <a:r>
              <a:rPr lang="nb-NO" sz="2400" dirty="0"/>
              <a:t>://</a:t>
            </a:r>
            <a:r>
              <a:rPr lang="nb-NO" sz="2400" dirty="0" smtClean="0"/>
              <a:t>no.wikipedia.org/wiki/Vildanden"&gt; 	&lt;p&gt;Tar </a:t>
            </a:r>
            <a:r>
              <a:rPr lang="nb-NO" sz="2400" dirty="0"/>
              <a:t>du livsløgnen fra et gjennomsnittsmenneske tar du </a:t>
            </a:r>
            <a:r>
              <a:rPr lang="nb-NO" sz="2400" dirty="0" smtClean="0"/>
              <a:t>	lykken </a:t>
            </a:r>
            <a:r>
              <a:rPr lang="nb-NO" sz="2400" dirty="0"/>
              <a:t>fra det med det samme </a:t>
            </a:r>
            <a:r>
              <a:rPr lang="nb-NO" sz="2400" dirty="0" smtClean="0"/>
              <a:t>&lt;/p&gt;</a:t>
            </a:r>
          </a:p>
          <a:p>
            <a:pPr marL="0" indent="0">
              <a:buNone/>
            </a:pPr>
            <a:r>
              <a:rPr lang="nb-NO" sz="2400" dirty="0" smtClean="0"/>
              <a:t>&lt;/</a:t>
            </a:r>
            <a:r>
              <a:rPr lang="nb-NO" sz="2400" dirty="0" err="1" smtClean="0"/>
              <a:t>blockquote</a:t>
            </a:r>
            <a:r>
              <a:rPr lang="nb-NO" sz="2400" dirty="0" smtClean="0"/>
              <a:t>&gt;</a:t>
            </a:r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r>
              <a:rPr lang="nb-NO" sz="2400" dirty="0" smtClean="0"/>
              <a:t>&lt;</a:t>
            </a:r>
            <a:r>
              <a:rPr lang="nb-NO" sz="2400" dirty="0"/>
              <a:t>p&gt;Som Ibsen sa </a:t>
            </a:r>
            <a:r>
              <a:rPr lang="nb-NO" sz="2400" dirty="0" smtClean="0"/>
              <a:t>&lt;q&gt;Men </a:t>
            </a:r>
            <a:r>
              <a:rPr lang="nb-NO" sz="2400" dirty="0"/>
              <a:t>dagens krav er arbeid, ikke sang</a:t>
            </a:r>
            <a:r>
              <a:rPr lang="nb-NO" sz="2400" dirty="0" smtClean="0"/>
              <a:t>.&lt;/q&gt;&lt;/p&gt;</a:t>
            </a:r>
            <a:endParaRPr lang="nb-NO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57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Lister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11560" y="1437169"/>
            <a:ext cx="3178696" cy="469742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400" dirty="0" smtClean="0"/>
              <a:t>&lt;ul</a:t>
            </a:r>
            <a:r>
              <a:rPr lang="it-IT" sz="2400" dirty="0"/>
              <a:t>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/>
              <a:t>	&lt;li&gt;Kaffe&lt;/li&gt;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/>
              <a:t>	&lt;li&gt;Melk&lt;/li&gt;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 smtClean="0"/>
              <a:t>&lt;/ul&gt;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 smtClean="0"/>
              <a:t> </a:t>
            </a:r>
            <a:endParaRPr lang="it-IT" sz="2400" dirty="0"/>
          </a:p>
          <a:p>
            <a:r>
              <a:rPr lang="it-IT" sz="2400" dirty="0" smtClean="0"/>
              <a:t> Kaffe</a:t>
            </a:r>
            <a:endParaRPr lang="it-IT" sz="2400" dirty="0"/>
          </a:p>
          <a:p>
            <a:pPr>
              <a:spcBef>
                <a:spcPts val="0"/>
              </a:spcBef>
            </a:pPr>
            <a:r>
              <a:rPr lang="it-IT" sz="2400" dirty="0" smtClean="0"/>
              <a:t>Melk</a:t>
            </a:r>
            <a:endParaRPr lang="it-IT" sz="24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kstSylinder 6"/>
          <p:cNvSpPr txBox="1"/>
          <p:nvPr/>
        </p:nvSpPr>
        <p:spPr>
          <a:xfrm>
            <a:off x="5004048" y="1412776"/>
            <a:ext cx="417646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&lt;</a:t>
            </a:r>
            <a:r>
              <a:rPr lang="it-IT" sz="2400" dirty="0"/>
              <a:t>ol&gt; </a:t>
            </a:r>
          </a:p>
          <a:p>
            <a:r>
              <a:rPr lang="it-IT" sz="2400" dirty="0"/>
              <a:t>	&lt;li&gt;Kaffe&lt;/li&gt; </a:t>
            </a:r>
          </a:p>
          <a:p>
            <a:r>
              <a:rPr lang="it-IT" sz="2400" dirty="0"/>
              <a:t>	&lt;li&gt;Melk&lt;/li&gt; </a:t>
            </a:r>
          </a:p>
          <a:p>
            <a:r>
              <a:rPr lang="it-IT" sz="2400" dirty="0"/>
              <a:t>&lt;/ol&gt; </a:t>
            </a:r>
          </a:p>
          <a:p>
            <a:endParaRPr lang="it-IT" sz="2400" dirty="0"/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Kaffe</a:t>
            </a:r>
          </a:p>
          <a:p>
            <a:pPr marL="514350" indent="-514350">
              <a:buFont typeface="+mj-lt"/>
              <a:buAutoNum type="arabicPeriod"/>
            </a:pPr>
            <a:r>
              <a:rPr lang="it-IT" sz="2400" dirty="0"/>
              <a:t>Melk</a:t>
            </a:r>
          </a:p>
          <a:p>
            <a:endParaRPr lang="nb-NO" dirty="0"/>
          </a:p>
        </p:txBody>
      </p:sp>
      <p:cxnSp>
        <p:nvCxnSpPr>
          <p:cNvPr id="9" name="Rett linje 8"/>
          <p:cNvCxnSpPr/>
          <p:nvPr/>
        </p:nvCxnSpPr>
        <p:spPr>
          <a:xfrm>
            <a:off x="4572000" y="1268760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3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Nøsta Lister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3178696" cy="469742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&lt;ul&gt; </a:t>
            </a:r>
            <a:endParaRPr lang="it-IT" sz="2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&lt;li&gt;Kaffe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    &lt;ul&gt;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        &lt;li&gt;Espresso&lt;/li&gt;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 smtClean="0"/>
              <a:t>            &lt;li&gt;</a:t>
            </a:r>
            <a:r>
              <a:rPr lang="nb-NO" sz="2200" dirty="0"/>
              <a:t>Cafe au </a:t>
            </a:r>
            <a:r>
              <a:rPr lang="nb-NO" sz="2200" dirty="0" err="1"/>
              <a:t>lait</a:t>
            </a:r>
            <a:r>
              <a:rPr lang="it-IT" sz="2200" dirty="0" smtClean="0"/>
              <a:t>&lt;/li&gt;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        &lt;li&gt;Americano&lt;/li&gt;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    &lt;/ul&gt;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/>
              <a:t> </a:t>
            </a:r>
            <a:r>
              <a:rPr lang="it-IT" sz="2200" dirty="0" smtClean="0"/>
              <a:t>   &lt;/</a:t>
            </a:r>
            <a:r>
              <a:rPr lang="it-IT" sz="2200" dirty="0"/>
              <a:t>li&gt; </a:t>
            </a:r>
            <a:endParaRPr lang="it-IT" sz="2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 smtClean="0"/>
              <a:t>    &lt;</a:t>
            </a:r>
            <a:r>
              <a:rPr lang="it-IT" sz="2200" dirty="0"/>
              <a:t>li&gt;Melk&lt;/li&gt; </a:t>
            </a:r>
            <a:endParaRPr lang="it-IT" sz="2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t-IT" sz="2200" dirty="0" smtClean="0"/>
              <a:t>&lt;/</a:t>
            </a:r>
            <a:r>
              <a:rPr lang="it-IT" sz="2200" dirty="0"/>
              <a:t>ul</a:t>
            </a:r>
            <a:r>
              <a:rPr lang="it-IT" sz="2200" dirty="0" smtClean="0"/>
              <a:t>&gt;</a:t>
            </a:r>
          </a:p>
          <a:p>
            <a:pPr marL="0" indent="0">
              <a:buNone/>
            </a:pPr>
            <a:r>
              <a:rPr lang="it-IT" sz="2200" dirty="0" smtClean="0"/>
              <a:t> 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kstSylinder 6"/>
          <p:cNvSpPr txBox="1"/>
          <p:nvPr/>
        </p:nvSpPr>
        <p:spPr>
          <a:xfrm>
            <a:off x="5004048" y="1412776"/>
            <a:ext cx="417646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 smtClean="0"/>
              <a:t>&lt;ol&gt; </a:t>
            </a:r>
            <a:endParaRPr lang="it-IT" sz="2200" dirty="0"/>
          </a:p>
          <a:p>
            <a:r>
              <a:rPr lang="it-IT" sz="2200" dirty="0"/>
              <a:t>    &lt;li&gt;Kaffe</a:t>
            </a:r>
          </a:p>
          <a:p>
            <a:r>
              <a:rPr lang="it-IT" sz="2200" dirty="0"/>
              <a:t>        </a:t>
            </a:r>
            <a:r>
              <a:rPr lang="it-IT" sz="2200" dirty="0" smtClean="0"/>
              <a:t>&lt;ol&gt;</a:t>
            </a:r>
            <a:endParaRPr lang="it-IT" sz="2200" dirty="0"/>
          </a:p>
          <a:p>
            <a:r>
              <a:rPr lang="it-IT" sz="2200" dirty="0"/>
              <a:t>            &lt;li&gt;Espresso&lt;/li&gt;</a:t>
            </a:r>
          </a:p>
          <a:p>
            <a:r>
              <a:rPr lang="it-IT" sz="2200" dirty="0"/>
              <a:t>            &lt;li&gt;</a:t>
            </a:r>
            <a:r>
              <a:rPr lang="nb-NO" sz="2200" dirty="0"/>
              <a:t>Cafe au </a:t>
            </a:r>
            <a:r>
              <a:rPr lang="nb-NO" sz="2200" dirty="0" err="1"/>
              <a:t>lait</a:t>
            </a:r>
            <a:r>
              <a:rPr lang="it-IT" sz="2200" dirty="0"/>
              <a:t>&lt;/li&gt;</a:t>
            </a:r>
          </a:p>
          <a:p>
            <a:r>
              <a:rPr lang="it-IT" sz="2200" dirty="0"/>
              <a:t>            &lt;li&gt;Anericano&lt;/li&gt;</a:t>
            </a:r>
          </a:p>
          <a:p>
            <a:r>
              <a:rPr lang="it-IT" sz="2200" dirty="0"/>
              <a:t>        </a:t>
            </a:r>
            <a:r>
              <a:rPr lang="it-IT" sz="2200" dirty="0" smtClean="0"/>
              <a:t>&lt;/ol&gt;</a:t>
            </a:r>
            <a:endParaRPr lang="it-IT" sz="2200" dirty="0"/>
          </a:p>
          <a:p>
            <a:r>
              <a:rPr lang="it-IT" sz="2200" dirty="0"/>
              <a:t>    &lt;/li&gt; </a:t>
            </a:r>
          </a:p>
          <a:p>
            <a:r>
              <a:rPr lang="it-IT" sz="2200" dirty="0"/>
              <a:t>    &lt;li&gt;Melk&lt;/li&gt; </a:t>
            </a:r>
          </a:p>
          <a:p>
            <a:r>
              <a:rPr lang="it-IT" sz="2200" dirty="0" smtClean="0"/>
              <a:t>&lt;/ol&gt;</a:t>
            </a:r>
            <a:endParaRPr lang="it-IT" sz="2200" dirty="0"/>
          </a:p>
          <a:p>
            <a:r>
              <a:rPr lang="it-IT" sz="2200" dirty="0"/>
              <a:t> </a:t>
            </a:r>
          </a:p>
          <a:p>
            <a:endParaRPr lang="nb-NO" dirty="0"/>
          </a:p>
        </p:txBody>
      </p:sp>
      <p:cxnSp>
        <p:nvCxnSpPr>
          <p:cNvPr id="9" name="Rett linje 8"/>
          <p:cNvCxnSpPr/>
          <p:nvPr/>
        </p:nvCxnSpPr>
        <p:spPr>
          <a:xfrm>
            <a:off x="4572000" y="1268760"/>
            <a:ext cx="0" cy="4896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71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Linker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&lt;a </a:t>
            </a:r>
            <a:r>
              <a:rPr lang="nb-NO" dirty="0" err="1"/>
              <a:t>href</a:t>
            </a:r>
            <a:r>
              <a:rPr lang="nb-NO" dirty="0"/>
              <a:t>="url"&gt;TEKST&lt;/a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&lt;a </a:t>
            </a:r>
            <a:r>
              <a:rPr lang="nb-NO" dirty="0" err="1"/>
              <a:t>href</a:t>
            </a:r>
            <a:r>
              <a:rPr lang="nb-NO" dirty="0"/>
              <a:t>="http://www.hiof.no/"&gt;Besøk </a:t>
            </a:r>
            <a:r>
              <a:rPr lang="nb-NO" dirty="0" err="1"/>
              <a:t>HiØ</a:t>
            </a:r>
            <a:r>
              <a:rPr lang="nb-NO" dirty="0"/>
              <a:t>&lt;/a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/>
              <a:t>a </a:t>
            </a:r>
            <a:r>
              <a:rPr lang="nb-NO" dirty="0" err="1" smtClean="0"/>
              <a:t>href</a:t>
            </a:r>
            <a:r>
              <a:rPr lang="nb-NO" dirty="0" smtClean="0"/>
              <a:t>=</a:t>
            </a:r>
            <a:r>
              <a:rPr lang="nb-NO" dirty="0"/>
              <a:t>"</a:t>
            </a:r>
            <a:r>
              <a:rPr lang="nb-NO" dirty="0" smtClean="0"/>
              <a:t>minside.html"&gt;</a:t>
            </a:r>
            <a:r>
              <a:rPr lang="nb-NO" dirty="0" err="1" smtClean="0"/>
              <a:t>minside</a:t>
            </a:r>
            <a:r>
              <a:rPr lang="nb-NO" dirty="0" smtClean="0"/>
              <a:t>&lt;/</a:t>
            </a:r>
            <a:r>
              <a:rPr lang="nb-NO" dirty="0"/>
              <a:t>a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0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World Wide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 lnSpcReduction="10000"/>
          </a:bodyPr>
          <a:lstStyle/>
          <a:p>
            <a:pPr marL="800100" indent="-457200">
              <a:spcBef>
                <a:spcPts val="1200"/>
              </a:spcBef>
            </a:pPr>
            <a:r>
              <a:rPr lang="en-US" b="1" dirty="0" smtClean="0"/>
              <a:t>Webserver</a:t>
            </a:r>
            <a:r>
              <a:rPr lang="en-US" sz="2400" b="1" dirty="0" smtClean="0"/>
              <a:t>: </a:t>
            </a:r>
            <a:r>
              <a:rPr lang="en-US" sz="2400" dirty="0" err="1"/>
              <a:t>P</a:t>
            </a:r>
            <a:r>
              <a:rPr lang="en-US" sz="2400" dirty="0" err="1" smtClean="0"/>
              <a:t>rogramvare</a:t>
            </a:r>
            <a:r>
              <a:rPr lang="en-US" sz="2400" dirty="0" smtClean="0"/>
              <a:t> </a:t>
            </a:r>
            <a:r>
              <a:rPr lang="en-US" sz="2400" dirty="0" err="1" smtClean="0"/>
              <a:t>som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distribuerer</a:t>
            </a:r>
            <a:r>
              <a:rPr lang="en-US" sz="2400" dirty="0" smtClean="0"/>
              <a:t> </a:t>
            </a:r>
            <a:r>
              <a:rPr lang="en-US" sz="2400" dirty="0" err="1" smtClean="0"/>
              <a:t>websider</a:t>
            </a:r>
            <a:r>
              <a:rPr lang="en-US" sz="2400" dirty="0" smtClean="0"/>
              <a:t> </a:t>
            </a:r>
            <a:r>
              <a:rPr lang="en-US" sz="2400" dirty="0" err="1" smtClean="0"/>
              <a:t>og</a:t>
            </a:r>
            <a:r>
              <a:rPr lang="en-US" sz="2400" dirty="0" smtClean="0"/>
              <a:t>/</a:t>
            </a:r>
            <a:r>
              <a:rPr lang="en-US" sz="2400" dirty="0" err="1" smtClean="0"/>
              <a:t>eller</a:t>
            </a:r>
            <a:r>
              <a:rPr lang="en-US" sz="2400" dirty="0" smtClean="0"/>
              <a:t> </a:t>
            </a:r>
            <a:r>
              <a:rPr lang="en-US" sz="2400" dirty="0" err="1" smtClean="0"/>
              <a:t>maskin</a:t>
            </a:r>
            <a:r>
              <a:rPr lang="en-US" sz="2400" dirty="0" smtClean="0"/>
              <a:t> </a:t>
            </a:r>
            <a:r>
              <a:rPr lang="en-US" sz="2400" dirty="0" err="1" smtClean="0"/>
              <a:t>hvor</a:t>
            </a:r>
            <a:r>
              <a:rPr lang="en-US" sz="2400" dirty="0" smtClean="0"/>
              <a:t> </a:t>
            </a:r>
            <a:r>
              <a:rPr lang="en-US" sz="2400" dirty="0" err="1" smtClean="0"/>
              <a:t>programmet</a:t>
            </a:r>
            <a:r>
              <a:rPr lang="en-US" sz="2400" dirty="0" smtClean="0"/>
              <a:t> </a:t>
            </a:r>
            <a:r>
              <a:rPr lang="en-US" sz="2400" dirty="0" err="1" smtClean="0"/>
              <a:t>kjører</a:t>
            </a:r>
            <a:endParaRPr lang="en-US" sz="2400" dirty="0"/>
          </a:p>
          <a:p>
            <a:pPr marL="800100" indent="-457200">
              <a:spcBef>
                <a:spcPts val="1200"/>
              </a:spcBef>
            </a:pPr>
            <a:r>
              <a:rPr lang="en-US" b="1" dirty="0" err="1" smtClean="0"/>
              <a:t>Webbrowser</a:t>
            </a:r>
            <a:r>
              <a:rPr lang="en-US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nettleser</a:t>
            </a:r>
            <a:r>
              <a:rPr lang="en-US" sz="2400" dirty="0" smtClean="0"/>
              <a:t>): Program </a:t>
            </a:r>
            <a:r>
              <a:rPr lang="en-US" sz="2400" dirty="0" err="1" smtClean="0"/>
              <a:t>som</a:t>
            </a:r>
            <a:r>
              <a:rPr lang="en-US" sz="2400" dirty="0" smtClean="0"/>
              <a:t> </a:t>
            </a:r>
            <a:r>
              <a:rPr lang="en-US" sz="2400" dirty="0" err="1" smtClean="0"/>
              <a:t>tolker</a:t>
            </a:r>
            <a:r>
              <a:rPr lang="en-US" sz="2400" dirty="0" smtClean="0"/>
              <a:t> </a:t>
            </a:r>
            <a:r>
              <a:rPr lang="en-US" sz="2400" dirty="0" err="1" smtClean="0"/>
              <a:t>websider</a:t>
            </a:r>
            <a:r>
              <a:rPr lang="en-US" sz="2400" dirty="0" smtClean="0"/>
              <a:t> </a:t>
            </a:r>
            <a:endParaRPr lang="en-US" dirty="0" smtClean="0"/>
          </a:p>
          <a:p>
            <a:pPr marL="800100" indent="-457200">
              <a:spcBef>
                <a:spcPts val="1200"/>
              </a:spcBef>
            </a:pPr>
            <a:r>
              <a:rPr lang="en-US" b="1" dirty="0" err="1" smtClean="0"/>
              <a:t>Webside</a:t>
            </a:r>
            <a:r>
              <a:rPr lang="en-US" dirty="0" smtClean="0"/>
              <a:t> </a:t>
            </a:r>
            <a:r>
              <a:rPr lang="en-US" sz="2400" dirty="0" smtClean="0"/>
              <a:t>(web page): </a:t>
            </a:r>
            <a:r>
              <a:rPr lang="en-US" sz="2400" dirty="0" err="1" smtClean="0"/>
              <a:t>Dokument</a:t>
            </a:r>
            <a:r>
              <a:rPr lang="en-US" sz="2400" dirty="0" smtClean="0"/>
              <a:t> </a:t>
            </a:r>
            <a:r>
              <a:rPr lang="en-US" sz="2400" dirty="0" err="1" smtClean="0"/>
              <a:t>som</a:t>
            </a:r>
            <a:r>
              <a:rPr lang="en-US" sz="2400" dirty="0" smtClean="0"/>
              <a:t> </a:t>
            </a:r>
            <a:r>
              <a:rPr lang="en-US" sz="2400" dirty="0" err="1" smtClean="0"/>
              <a:t>inneholder</a:t>
            </a:r>
            <a:r>
              <a:rPr lang="en-US" sz="2400" dirty="0" smtClean="0"/>
              <a:t> </a:t>
            </a:r>
            <a:r>
              <a:rPr lang="en-US" sz="2400" dirty="0" err="1" smtClean="0"/>
              <a:t>tekst</a:t>
            </a:r>
            <a:r>
              <a:rPr lang="en-US" sz="2400" dirty="0" smtClean="0"/>
              <a:t>, html-tagger </a:t>
            </a:r>
            <a:r>
              <a:rPr lang="en-US" sz="2400" dirty="0" err="1" smtClean="0"/>
              <a:t>og</a:t>
            </a:r>
            <a:r>
              <a:rPr lang="en-US" sz="2400" dirty="0" smtClean="0"/>
              <a:t> </a:t>
            </a:r>
            <a:r>
              <a:rPr lang="en-US" sz="2400" dirty="0" err="1" smtClean="0"/>
              <a:t>stilsett</a:t>
            </a:r>
            <a:endParaRPr lang="en-US" sz="2400" dirty="0" smtClean="0"/>
          </a:p>
          <a:p>
            <a:pPr marL="800100" indent="-457200">
              <a:spcBef>
                <a:spcPts val="1200"/>
              </a:spcBef>
            </a:pPr>
            <a:r>
              <a:rPr lang="en-US" b="1" dirty="0" smtClean="0"/>
              <a:t>HTML: </a:t>
            </a:r>
            <a:r>
              <a:rPr lang="en-US" sz="2400" dirty="0" smtClean="0"/>
              <a:t>Hyper Text Markup Language</a:t>
            </a:r>
          </a:p>
          <a:p>
            <a:pPr marL="800100" indent="-457200">
              <a:spcBef>
                <a:spcPts val="1200"/>
              </a:spcBef>
            </a:pPr>
            <a:r>
              <a:rPr lang="en-US" sz="2400" b="1" dirty="0" smtClean="0"/>
              <a:t>CSS:</a:t>
            </a:r>
            <a:r>
              <a:rPr lang="en-US" sz="2400" dirty="0" smtClean="0"/>
              <a:t> Cascading Style Sheet</a:t>
            </a:r>
          </a:p>
          <a:p>
            <a:pPr marL="800100" indent="-457200">
              <a:spcBef>
                <a:spcPts val="1200"/>
              </a:spcBef>
            </a:pPr>
            <a:r>
              <a:rPr lang="en-US" b="1" dirty="0" smtClean="0"/>
              <a:t>URL:</a:t>
            </a:r>
            <a:r>
              <a:rPr lang="en-US" dirty="0" smtClean="0"/>
              <a:t> </a:t>
            </a:r>
            <a:r>
              <a:rPr lang="en-US" sz="2400" dirty="0" smtClean="0"/>
              <a:t>Uniform Resource Locator</a:t>
            </a:r>
          </a:p>
          <a:p>
            <a:pPr marL="800100" indent="-457200">
              <a:spcBef>
                <a:spcPts val="1200"/>
              </a:spcBef>
            </a:pPr>
            <a:r>
              <a:rPr lang="en-US" b="1" dirty="0" smtClean="0"/>
              <a:t>HTTP:</a:t>
            </a:r>
            <a:r>
              <a:rPr lang="en-US" dirty="0" smtClean="0"/>
              <a:t> </a:t>
            </a:r>
            <a:r>
              <a:rPr lang="en-US" sz="2400" dirty="0" smtClean="0"/>
              <a:t>Hyper Text Transfer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</a:t>
            </a:r>
            <a:r>
              <a:rPr lang="nb-NO" dirty="0" smtClean="0"/>
              <a:t>nkel meny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697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200" dirty="0" smtClean="0"/>
              <a:t>&lt;p&gt;</a:t>
            </a:r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&lt;ul&gt;</a:t>
            </a:r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     &lt;li&gt;</a:t>
            </a:r>
            <a:r>
              <a:rPr lang="nb-NO" sz="2200" dirty="0"/>
              <a:t>&lt;a </a:t>
            </a:r>
            <a:r>
              <a:rPr lang="nb-NO" sz="2200" dirty="0" err="1"/>
              <a:t>href</a:t>
            </a:r>
            <a:r>
              <a:rPr lang="nb-NO" sz="2200" dirty="0"/>
              <a:t>="http://www.hiof.no</a:t>
            </a:r>
            <a:r>
              <a:rPr lang="nb-NO" sz="2200" dirty="0" smtClean="0"/>
              <a:t>/"&gt; </a:t>
            </a:r>
            <a:r>
              <a:rPr lang="nb-NO" sz="2200" dirty="0" err="1"/>
              <a:t>HiØ</a:t>
            </a:r>
            <a:r>
              <a:rPr lang="nb-NO" sz="2200" dirty="0"/>
              <a:t>&lt;/a</a:t>
            </a:r>
            <a:r>
              <a:rPr lang="nb-NO" sz="2200" dirty="0" smtClean="0"/>
              <a:t>&gt; &lt;/li&gt;</a:t>
            </a:r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     &lt;</a:t>
            </a:r>
            <a:r>
              <a:rPr lang="nb-NO" sz="2200" dirty="0"/>
              <a:t>li</a:t>
            </a:r>
            <a:r>
              <a:rPr lang="nb-NO" sz="2200" dirty="0" smtClean="0"/>
              <a:t>&gt;</a:t>
            </a:r>
            <a:r>
              <a:rPr lang="nb-NO" sz="2200" dirty="0"/>
              <a:t>&lt;a </a:t>
            </a:r>
            <a:r>
              <a:rPr lang="nb-NO" sz="2200" dirty="0" err="1"/>
              <a:t>href</a:t>
            </a:r>
            <a:r>
              <a:rPr lang="nb-NO" sz="2200" dirty="0"/>
              <a:t>="http://</a:t>
            </a:r>
            <a:r>
              <a:rPr lang="nb-NO" sz="2200" dirty="0" smtClean="0"/>
              <a:t>www.it.hiof.no/</a:t>
            </a:r>
            <a:r>
              <a:rPr lang="nb-NO" sz="2200" dirty="0" err="1" smtClean="0"/>
              <a:t>grit</a:t>
            </a:r>
            <a:r>
              <a:rPr lang="nb-NO" sz="2200" dirty="0" smtClean="0"/>
              <a:t>/"&gt;GRIT&lt;/</a:t>
            </a:r>
            <a:r>
              <a:rPr lang="nb-NO" sz="2200" dirty="0"/>
              <a:t>a</a:t>
            </a:r>
            <a:r>
              <a:rPr lang="nb-NO" sz="2200" dirty="0" smtClean="0"/>
              <a:t>&gt;&lt;/</a:t>
            </a:r>
            <a:r>
              <a:rPr lang="nb-NO" sz="2200" dirty="0"/>
              <a:t>li</a:t>
            </a:r>
            <a:r>
              <a:rPr lang="nb-NO" sz="2200" dirty="0" smtClean="0"/>
              <a:t>&gt;</a:t>
            </a:r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     &lt;</a:t>
            </a:r>
            <a:r>
              <a:rPr lang="nb-NO" sz="2200" dirty="0"/>
              <a:t>li</a:t>
            </a:r>
            <a:r>
              <a:rPr lang="nb-NO" sz="2200" dirty="0" smtClean="0"/>
              <a:t>&gt;</a:t>
            </a:r>
            <a:r>
              <a:rPr lang="nb-NO" sz="2200" dirty="0"/>
              <a:t>&lt;a </a:t>
            </a:r>
            <a:r>
              <a:rPr lang="nb-NO" sz="2200" dirty="0" err="1"/>
              <a:t>href</a:t>
            </a:r>
            <a:r>
              <a:rPr lang="nb-NO" sz="2200" dirty="0" smtClean="0"/>
              <a:t>="http</a:t>
            </a:r>
            <a:r>
              <a:rPr lang="nb-NO" sz="2200" dirty="0"/>
              <a:t>://www2.hiof.no/nor/it_drift/ </a:t>
            </a:r>
            <a:r>
              <a:rPr lang="nb-NO" sz="2200" dirty="0" smtClean="0"/>
              <a:t>"&gt;IT-drift&lt;/</a:t>
            </a:r>
            <a:r>
              <a:rPr lang="nb-NO" sz="2200" dirty="0"/>
              <a:t>a</a:t>
            </a:r>
            <a:r>
              <a:rPr lang="nb-NO" sz="2200" dirty="0" smtClean="0"/>
              <a:t>&gt;&lt;/</a:t>
            </a:r>
            <a:r>
              <a:rPr lang="nb-NO" sz="2200" dirty="0"/>
              <a:t>li&gt;</a:t>
            </a:r>
            <a:endParaRPr lang="nb-NO" sz="2200" dirty="0" smtClean="0"/>
          </a:p>
          <a:p>
            <a:pPr marL="0" indent="0">
              <a:buNone/>
            </a:pPr>
            <a:r>
              <a:rPr lang="nb-NO" sz="2200" dirty="0"/>
              <a:t> </a:t>
            </a:r>
            <a:r>
              <a:rPr lang="nb-NO" sz="2200" dirty="0" smtClean="0"/>
              <a:t>   &lt;/ul&gt;</a:t>
            </a:r>
          </a:p>
          <a:p>
            <a:pPr marL="0" indent="0">
              <a:buNone/>
            </a:pPr>
            <a:r>
              <a:rPr lang="nb-NO" sz="2200" dirty="0" smtClean="0"/>
              <a:t>&lt;/p&gt;</a:t>
            </a:r>
            <a:endParaRPr lang="nb-NO" sz="22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1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Stilsett - CSS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Når </a:t>
            </a:r>
            <a:r>
              <a:rPr lang="nb-NO" dirty="0"/>
              <a:t>en </a:t>
            </a:r>
            <a:r>
              <a:rPr lang="nb-NO" dirty="0" err="1"/>
              <a:t>browser</a:t>
            </a:r>
            <a:r>
              <a:rPr lang="nb-NO" dirty="0"/>
              <a:t> leser et style </a:t>
            </a:r>
            <a:r>
              <a:rPr lang="nb-NO" dirty="0" err="1"/>
              <a:t>sheet</a:t>
            </a:r>
            <a:r>
              <a:rPr lang="nb-NO" dirty="0"/>
              <a:t>, så vil den formatere dokumentene etter de beskrivelse som finnes i style </a:t>
            </a:r>
            <a:r>
              <a:rPr lang="nb-NO" dirty="0" err="1"/>
              <a:t>sheet</a:t>
            </a:r>
            <a:r>
              <a:rPr lang="nb-NO" dirty="0"/>
              <a:t>.</a:t>
            </a:r>
          </a:p>
          <a:p>
            <a:r>
              <a:rPr lang="nb-NO" dirty="0"/>
              <a:t>Det fines tre måter å sette inn style </a:t>
            </a:r>
            <a:r>
              <a:rPr lang="nb-NO" dirty="0" err="1"/>
              <a:t>sheets</a:t>
            </a:r>
            <a:r>
              <a:rPr lang="nb-NO" dirty="0"/>
              <a:t> på i et html-dokument:</a:t>
            </a:r>
          </a:p>
          <a:p>
            <a:pPr lvl="1"/>
            <a:r>
              <a:rPr lang="nb-NO" dirty="0"/>
              <a:t>Eksterne Style </a:t>
            </a:r>
            <a:r>
              <a:rPr lang="nb-NO" dirty="0" err="1"/>
              <a:t>Sheet</a:t>
            </a:r>
            <a:endParaRPr lang="nb-NO" dirty="0"/>
          </a:p>
          <a:p>
            <a:pPr lvl="1"/>
            <a:r>
              <a:rPr lang="nb-NO" dirty="0"/>
              <a:t>Interne Style </a:t>
            </a:r>
            <a:r>
              <a:rPr lang="nb-NO" dirty="0" err="1"/>
              <a:t>Sheet</a:t>
            </a:r>
            <a:endParaRPr lang="nb-NO" dirty="0"/>
          </a:p>
          <a:p>
            <a:pPr lvl="1"/>
            <a:r>
              <a:rPr lang="nb-NO" dirty="0" err="1"/>
              <a:t>Inline</a:t>
            </a:r>
            <a:r>
              <a:rPr lang="nb-NO" dirty="0"/>
              <a:t> Style </a:t>
            </a:r>
            <a:r>
              <a:rPr lang="nb-NO" dirty="0" err="1"/>
              <a:t>Sheet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9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nb-NO" sz="3600" b="1" dirty="0" smtClean="0">
                <a:latin typeface="+mj-lt"/>
              </a:rPr>
              <a:t>Interne Style </a:t>
            </a:r>
            <a:r>
              <a:rPr lang="nb-NO" sz="3600" b="1" dirty="0" err="1" smtClean="0">
                <a:latin typeface="+mj-lt"/>
              </a:rPr>
              <a:t>Sheet</a:t>
            </a:r>
            <a:endParaRPr lang="nb-NO" sz="3600" b="1" dirty="0">
              <a:latin typeface="+mj-lt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Plasseres innenfor &lt;head&gt; -taggen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sz="2400" dirty="0" smtClean="0"/>
              <a:t>&lt;style type=</a:t>
            </a:r>
            <a:r>
              <a:rPr lang="nb-NO" sz="2400" dirty="0"/>
              <a:t>"</a:t>
            </a:r>
            <a:r>
              <a:rPr lang="nb-NO" sz="2400" dirty="0" err="1" smtClean="0"/>
              <a:t>text</a:t>
            </a:r>
            <a:r>
              <a:rPr lang="nb-NO" sz="2400" dirty="0" smtClean="0"/>
              <a:t>/</a:t>
            </a:r>
            <a:r>
              <a:rPr lang="nb-NO" sz="2400" dirty="0" err="1" smtClean="0"/>
              <a:t>css</a:t>
            </a:r>
            <a:r>
              <a:rPr lang="nb-NO" sz="2400" dirty="0" smtClean="0"/>
              <a:t>"&gt;</a:t>
            </a:r>
          </a:p>
          <a:p>
            <a:pPr marL="0" indent="0">
              <a:buNone/>
            </a:pPr>
            <a:r>
              <a:rPr lang="nb-NO" sz="2400" dirty="0"/>
              <a:t>	h1, h2, h3 { </a:t>
            </a:r>
            <a:r>
              <a:rPr lang="nb-NO" sz="2400" dirty="0" err="1"/>
              <a:t>color:green</a:t>
            </a:r>
            <a:r>
              <a:rPr lang="nb-NO" sz="2400" dirty="0"/>
              <a:t>; </a:t>
            </a:r>
            <a:r>
              <a:rPr lang="nb-NO" sz="2400" dirty="0" smtClean="0"/>
              <a:t>}</a:t>
            </a:r>
          </a:p>
          <a:p>
            <a:pPr marL="0" indent="0">
              <a:buNone/>
            </a:pPr>
            <a:r>
              <a:rPr lang="nb-NO" sz="2400" dirty="0"/>
              <a:t>	</a:t>
            </a:r>
            <a:r>
              <a:rPr lang="nb-NO" sz="2400" dirty="0" smtClean="0"/>
              <a:t>h1 </a:t>
            </a:r>
            <a:r>
              <a:rPr lang="nb-NO" sz="2400" dirty="0"/>
              <a:t>{ margin-left:40px; } </a:t>
            </a:r>
            <a:endParaRPr lang="nb-NO" sz="2400" dirty="0" smtClean="0"/>
          </a:p>
          <a:p>
            <a:pPr marL="0" indent="0">
              <a:buNone/>
            </a:pPr>
            <a:r>
              <a:rPr lang="nb-NO" sz="2400" dirty="0"/>
              <a:t>	</a:t>
            </a:r>
            <a:r>
              <a:rPr lang="nb-NO" sz="2400" dirty="0" smtClean="0"/>
              <a:t>p </a:t>
            </a:r>
            <a:r>
              <a:rPr lang="nb-NO" sz="2400" dirty="0"/>
              <a:t>{ margin-left:20px; }</a:t>
            </a:r>
            <a:endParaRPr lang="nb-NO" sz="2400" dirty="0" smtClean="0"/>
          </a:p>
          <a:p>
            <a:pPr marL="0" indent="0">
              <a:buNone/>
            </a:pPr>
            <a:r>
              <a:rPr lang="nb-NO" sz="2400" dirty="0" smtClean="0"/>
              <a:t>&lt;/style&gt;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4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Eksterne Style </a:t>
            </a:r>
            <a:r>
              <a:rPr lang="nb-NO" dirty="0" err="1"/>
              <a:t>Sheet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69742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Eksternt </a:t>
            </a:r>
            <a:r>
              <a:rPr lang="nb-NO" sz="2400" dirty="0"/>
              <a:t>Style </a:t>
            </a:r>
            <a:r>
              <a:rPr lang="nb-NO" sz="2400" dirty="0" err="1"/>
              <a:t>Sheet</a:t>
            </a:r>
            <a:r>
              <a:rPr lang="nb-NO" sz="2400" dirty="0"/>
              <a:t> brukes når samme stilsett skal anvendes på mange sider. Stilsettet legges da i en egen side med </a:t>
            </a:r>
            <a:r>
              <a:rPr lang="nb-NO" sz="2400" dirty="0" err="1"/>
              <a:t>extension</a:t>
            </a:r>
            <a:r>
              <a:rPr lang="nb-NO" sz="2400" dirty="0"/>
              <a:t> .</a:t>
            </a:r>
            <a:r>
              <a:rPr lang="nb-NO" sz="2400" dirty="0" err="1"/>
              <a:t>css</a:t>
            </a:r>
            <a:endParaRPr lang="nb-NO" sz="2400" dirty="0"/>
          </a:p>
          <a:p>
            <a:r>
              <a:rPr lang="nb-NO" sz="2400" dirty="0"/>
              <a:t>Med eksternt Style </a:t>
            </a:r>
            <a:r>
              <a:rPr lang="nb-NO" sz="2400" dirty="0" err="1"/>
              <a:t>Sheet</a:t>
            </a:r>
            <a:r>
              <a:rPr lang="nb-NO" sz="2400" dirty="0"/>
              <a:t> kan du endre utseendet en hel web </a:t>
            </a:r>
            <a:r>
              <a:rPr lang="nb-NO" sz="2400" dirty="0" err="1"/>
              <a:t>site</a:t>
            </a:r>
            <a:r>
              <a:rPr lang="nb-NO" sz="2400" dirty="0"/>
              <a:t> ved å endre i en fil.</a:t>
            </a:r>
          </a:p>
          <a:p>
            <a:r>
              <a:rPr lang="nb-NO" sz="2400" dirty="0"/>
              <a:t>Hver side må ha en link til aktuelle Style </a:t>
            </a:r>
            <a:r>
              <a:rPr lang="nb-NO" sz="2400" dirty="0" err="1"/>
              <a:t>Sheet</a:t>
            </a:r>
            <a:endParaRPr lang="nb-NO" sz="2400" dirty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r>
              <a:rPr lang="nb-NO" sz="2400" dirty="0" smtClean="0"/>
              <a:t>&lt;link&gt; -taggen plasseres i </a:t>
            </a:r>
            <a:r>
              <a:rPr lang="nb-NO" sz="2400" dirty="0"/>
              <a:t>&lt;head&gt; -taggen</a:t>
            </a:r>
            <a:r>
              <a:rPr lang="nb-NO" sz="2400" dirty="0" smtClean="0"/>
              <a:t> i siden</a:t>
            </a:r>
          </a:p>
          <a:p>
            <a:pPr marL="0" indent="0">
              <a:buNone/>
            </a:pPr>
            <a:r>
              <a:rPr lang="nb-NO" sz="2400" dirty="0" smtClean="0"/>
              <a:t>&lt;head&gt; </a:t>
            </a:r>
          </a:p>
          <a:p>
            <a:pPr marL="0" indent="0">
              <a:buNone/>
            </a:pPr>
            <a:r>
              <a:rPr lang="nb-NO" sz="2400" dirty="0"/>
              <a:t>	</a:t>
            </a:r>
            <a:r>
              <a:rPr lang="nb-NO" sz="2400" dirty="0" smtClean="0"/>
              <a:t>&lt;link </a:t>
            </a:r>
            <a:r>
              <a:rPr lang="nb-NO" sz="2400" dirty="0" err="1" smtClean="0"/>
              <a:t>rel</a:t>
            </a:r>
            <a:r>
              <a:rPr lang="nb-NO" sz="2400" dirty="0" smtClean="0"/>
              <a:t>="</a:t>
            </a:r>
            <a:r>
              <a:rPr lang="nb-NO" sz="2400" dirty="0" err="1" smtClean="0"/>
              <a:t>stylesheet</a:t>
            </a:r>
            <a:r>
              <a:rPr lang="nb-NO" sz="2400" dirty="0" smtClean="0"/>
              <a:t>" type="</a:t>
            </a:r>
            <a:r>
              <a:rPr lang="nb-NO" sz="2400" dirty="0" err="1" smtClean="0"/>
              <a:t>text</a:t>
            </a:r>
            <a:r>
              <a:rPr lang="nb-NO" sz="2400" dirty="0" smtClean="0"/>
              <a:t>/</a:t>
            </a:r>
            <a:r>
              <a:rPr lang="nb-NO" sz="2400" dirty="0" err="1" smtClean="0"/>
              <a:t>css</a:t>
            </a:r>
            <a:r>
              <a:rPr lang="nb-NO" sz="2400" dirty="0" smtClean="0"/>
              <a:t>" </a:t>
            </a:r>
            <a:r>
              <a:rPr lang="nb-NO" sz="2400" dirty="0" err="1" smtClean="0"/>
              <a:t>href</a:t>
            </a:r>
            <a:r>
              <a:rPr lang="nb-NO" sz="2400" dirty="0" smtClean="0"/>
              <a:t>="minstil.css " /&gt; &lt;/head</a:t>
            </a:r>
            <a:r>
              <a:rPr lang="nb-NO" dirty="0" smtClean="0"/>
              <a:t>&gt; 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51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Forklaring link tag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23528" y="1428736"/>
            <a:ext cx="8686800" cy="4697427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&lt;link </a:t>
            </a:r>
            <a:r>
              <a:rPr lang="nb-NO" dirty="0" err="1"/>
              <a:t>rel</a:t>
            </a:r>
            <a:r>
              <a:rPr lang="nb-NO" dirty="0"/>
              <a:t>="</a:t>
            </a:r>
            <a:r>
              <a:rPr lang="nb-NO" dirty="0" err="1"/>
              <a:t>stylesheet</a:t>
            </a:r>
            <a:r>
              <a:rPr lang="nb-NO" dirty="0"/>
              <a:t>" type="</a:t>
            </a:r>
            <a:r>
              <a:rPr lang="nb-NO" dirty="0" err="1"/>
              <a:t>text</a:t>
            </a:r>
            <a:r>
              <a:rPr lang="nb-NO" dirty="0"/>
              <a:t>/</a:t>
            </a:r>
            <a:r>
              <a:rPr lang="nb-NO" dirty="0" err="1"/>
              <a:t>css</a:t>
            </a:r>
            <a:r>
              <a:rPr lang="nb-NO" dirty="0"/>
              <a:t>" </a:t>
            </a:r>
            <a:r>
              <a:rPr lang="nb-NO" dirty="0" err="1"/>
              <a:t>href</a:t>
            </a:r>
            <a:r>
              <a:rPr lang="nb-NO" dirty="0"/>
              <a:t>="</a:t>
            </a:r>
            <a:r>
              <a:rPr lang="nb-NO" dirty="0"/>
              <a:t>minstil.css" </a:t>
            </a:r>
            <a:r>
              <a:rPr lang="nb-NO" dirty="0" smtClean="0"/>
              <a:t>/&gt;</a:t>
            </a:r>
            <a:endParaRPr lang="nb-NO" b="1" dirty="0"/>
          </a:p>
          <a:p>
            <a:pPr marL="0" indent="0">
              <a:buNone/>
            </a:pPr>
            <a:endParaRPr lang="nb-NO" b="1" dirty="0" smtClean="0"/>
          </a:p>
          <a:p>
            <a:pPr marL="0" indent="0">
              <a:buNone/>
            </a:pPr>
            <a:r>
              <a:rPr lang="nb-NO" b="1" dirty="0" err="1" smtClean="0"/>
              <a:t>rel</a:t>
            </a:r>
            <a:r>
              <a:rPr lang="nb-NO" b="1" dirty="0"/>
              <a:t>="</a:t>
            </a:r>
            <a:r>
              <a:rPr lang="nb-NO" b="1" dirty="0" err="1"/>
              <a:t>stylesheet</a:t>
            </a:r>
            <a:r>
              <a:rPr lang="nb-NO" b="1" dirty="0"/>
              <a:t>"</a:t>
            </a:r>
            <a:r>
              <a:rPr lang="nb-NO" dirty="0"/>
              <a:t> </a:t>
            </a:r>
            <a:r>
              <a:rPr lang="nb-NO" dirty="0" smtClean="0"/>
              <a:t>	: </a:t>
            </a:r>
            <a:r>
              <a:rPr lang="nb-NO" dirty="0"/>
              <a:t>Beskriver relasjonen mellom aktuelle </a:t>
            </a:r>
            <a:r>
              <a:rPr lang="nb-NO" dirty="0" smtClean="0"/>
              <a:t>			  dokument </a:t>
            </a:r>
            <a:r>
              <a:rPr lang="nb-NO" dirty="0"/>
              <a:t>og mål dokumentet.</a:t>
            </a:r>
          </a:p>
          <a:p>
            <a:pPr marL="0" indent="0">
              <a:buNone/>
            </a:pPr>
            <a:r>
              <a:rPr lang="nb-NO" b="1" dirty="0"/>
              <a:t>type="</a:t>
            </a:r>
            <a:r>
              <a:rPr lang="nb-NO" b="1" dirty="0" err="1"/>
              <a:t>text</a:t>
            </a:r>
            <a:r>
              <a:rPr lang="nb-NO" b="1" dirty="0"/>
              <a:t>/</a:t>
            </a:r>
            <a:r>
              <a:rPr lang="nb-NO" b="1" dirty="0" err="1"/>
              <a:t>css</a:t>
            </a:r>
            <a:r>
              <a:rPr lang="nb-NO" b="1" dirty="0"/>
              <a:t>"</a:t>
            </a:r>
            <a:r>
              <a:rPr lang="nb-NO" dirty="0"/>
              <a:t> </a:t>
            </a:r>
            <a:r>
              <a:rPr lang="nb-NO" dirty="0" smtClean="0"/>
              <a:t>	: </a:t>
            </a:r>
            <a:r>
              <a:rPr lang="nb-NO" dirty="0"/>
              <a:t>Beskriver MIME-typen til URL</a:t>
            </a:r>
          </a:p>
          <a:p>
            <a:pPr marL="0" indent="0">
              <a:buNone/>
            </a:pPr>
            <a:r>
              <a:rPr lang="nb-NO" b="1" dirty="0" err="1"/>
              <a:t>href</a:t>
            </a:r>
            <a:r>
              <a:rPr lang="nb-NO" b="1" dirty="0"/>
              <a:t>="minstil.css"</a:t>
            </a:r>
            <a:r>
              <a:rPr lang="nb-NO" dirty="0"/>
              <a:t> </a:t>
            </a:r>
            <a:r>
              <a:rPr lang="nb-NO" dirty="0" smtClean="0"/>
              <a:t>	: </a:t>
            </a:r>
            <a:r>
              <a:rPr lang="nb-NO" dirty="0"/>
              <a:t>URL til stilsettet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944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nb-NO" sz="4000" b="1" dirty="0" err="1" smtClean="0">
                <a:latin typeface="+mj-lt"/>
              </a:rPr>
              <a:t>Inline</a:t>
            </a:r>
            <a:r>
              <a:rPr lang="nb-NO" sz="4000" b="1" dirty="0" smtClean="0">
                <a:latin typeface="+mj-lt"/>
              </a:rPr>
              <a:t> Style </a:t>
            </a:r>
            <a:r>
              <a:rPr lang="nb-NO" sz="4000" b="1" dirty="0" err="1" smtClean="0">
                <a:latin typeface="+mj-lt"/>
              </a:rPr>
              <a:t>Sheet</a:t>
            </a:r>
            <a:r>
              <a:rPr lang="nb-NO" sz="3600" b="1" dirty="0" smtClean="0">
                <a:latin typeface="+mj-lt"/>
              </a:rPr>
              <a:t/>
            </a:r>
            <a:br>
              <a:rPr lang="nb-NO" sz="3600" b="1" dirty="0" smtClean="0">
                <a:latin typeface="+mj-lt"/>
              </a:rPr>
            </a:br>
            <a:r>
              <a:rPr lang="nb-NO" sz="2700" dirty="0" smtClean="0">
                <a:latin typeface="+mj-lt"/>
              </a:rPr>
              <a:t>Brukes lite, </a:t>
            </a:r>
            <a:r>
              <a:rPr lang="nb-NO" sz="2400" dirty="0" smtClean="0">
                <a:latin typeface="+mj-lt"/>
              </a:rPr>
              <a:t>hvorfor?</a:t>
            </a:r>
            <a:endParaRPr lang="nb-NO" sz="3600" b="1" dirty="0">
              <a:latin typeface="+mj-lt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697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&lt;body&gt;</a:t>
            </a:r>
          </a:p>
          <a:p>
            <a:pPr marL="0" indent="0">
              <a:buNone/>
            </a:pPr>
            <a:r>
              <a:rPr lang="en-US" sz="2200" dirty="0" smtClean="0"/>
              <a:t>    &lt;h1 style</a:t>
            </a:r>
            <a:r>
              <a:rPr lang="en-US" sz="2200" dirty="0"/>
              <a:t>="</a:t>
            </a:r>
            <a:r>
              <a:rPr lang="en-US" sz="2200" dirty="0" err="1" smtClean="0"/>
              <a:t>color:green</a:t>
            </a:r>
            <a:r>
              <a:rPr lang="en-US" sz="2200" dirty="0" smtClean="0"/>
              <a:t>; margin-left:40px;"&gt;</a:t>
            </a:r>
            <a:r>
              <a:rPr lang="en-US" sz="2200" dirty="0" err="1" smtClean="0"/>
              <a:t>Dett</a:t>
            </a:r>
            <a:r>
              <a:rPr lang="en-US" sz="2200" dirty="0" smtClean="0"/>
              <a:t> </a:t>
            </a:r>
            <a:r>
              <a:rPr lang="en-US" sz="2200" dirty="0" err="1" smtClean="0"/>
              <a:t>er</a:t>
            </a:r>
            <a:r>
              <a:rPr lang="en-US" sz="2200" dirty="0" smtClean="0"/>
              <a:t> </a:t>
            </a:r>
            <a:r>
              <a:rPr lang="en-US" sz="2200" dirty="0" err="1" smtClean="0"/>
              <a:t>en</a:t>
            </a:r>
            <a:r>
              <a:rPr lang="en-US" sz="2200" dirty="0" smtClean="0"/>
              <a:t> </a:t>
            </a:r>
            <a:r>
              <a:rPr lang="en-US" sz="2200" dirty="0" err="1" smtClean="0"/>
              <a:t>overskrift</a:t>
            </a:r>
            <a:r>
              <a:rPr lang="en-US" sz="2200" dirty="0" smtClean="0"/>
              <a:t>&lt;/h1&gt;</a:t>
            </a:r>
          </a:p>
          <a:p>
            <a:pPr marL="0" indent="0">
              <a:buNone/>
            </a:pPr>
            <a:r>
              <a:rPr lang="en-US" sz="2200" dirty="0" smtClean="0"/>
              <a:t>    &lt;</a:t>
            </a:r>
            <a:r>
              <a:rPr lang="en-US" sz="2200" dirty="0"/>
              <a:t>p style="color:sienna;margin-left:20px</a:t>
            </a:r>
            <a:r>
              <a:rPr lang="en-US" sz="2200" dirty="0" smtClean="0"/>
              <a:t>;"&gt;</a:t>
            </a:r>
            <a:r>
              <a:rPr lang="en-US" sz="2200" dirty="0" err="1" smtClean="0"/>
              <a:t>Og</a:t>
            </a:r>
            <a:r>
              <a:rPr lang="en-US" sz="2200" dirty="0" smtClean="0"/>
              <a:t> her </a:t>
            </a:r>
            <a:r>
              <a:rPr lang="en-US" sz="2200" dirty="0" err="1" smtClean="0"/>
              <a:t>kommer</a:t>
            </a:r>
            <a:r>
              <a:rPr lang="en-US" sz="2200" dirty="0" smtClean="0"/>
              <a:t> </a:t>
            </a:r>
            <a:r>
              <a:rPr lang="en-US" sz="2200" dirty="0" err="1" smtClean="0"/>
              <a:t>litt</a:t>
            </a:r>
            <a:r>
              <a:rPr lang="en-US" sz="2200" dirty="0" smtClean="0"/>
              <a:t> </a:t>
            </a:r>
            <a:r>
              <a:rPr lang="en-US" sz="2200" dirty="0" err="1" smtClean="0"/>
              <a:t>tekst</a:t>
            </a:r>
            <a:r>
              <a:rPr lang="en-US" sz="2200" dirty="0" smtClean="0"/>
              <a:t>, </a:t>
            </a:r>
            <a:r>
              <a:rPr lang="en-US" sz="2200" dirty="0" err="1" smtClean="0"/>
              <a:t>bla</a:t>
            </a:r>
            <a:r>
              <a:rPr lang="en-US" sz="2200" dirty="0" smtClean="0"/>
              <a:t>, </a:t>
            </a:r>
          </a:p>
          <a:p>
            <a:pPr marL="0" indent="0">
              <a:buNone/>
            </a:pPr>
            <a:r>
              <a:rPr lang="en-US" sz="2200" dirty="0" smtClean="0"/>
              <a:t>    </a:t>
            </a:r>
            <a:r>
              <a:rPr lang="en-US" sz="2200" dirty="0" err="1" smtClean="0"/>
              <a:t>bla</a:t>
            </a:r>
            <a:r>
              <a:rPr lang="en-US" sz="2200" dirty="0" smtClean="0"/>
              <a:t> </a:t>
            </a:r>
            <a:r>
              <a:rPr lang="en-US" sz="2200" dirty="0" err="1" smtClean="0"/>
              <a:t>bla</a:t>
            </a:r>
            <a:r>
              <a:rPr lang="en-US" sz="2200" dirty="0" smtClean="0"/>
              <a:t>.&lt;/</a:t>
            </a:r>
            <a:r>
              <a:rPr lang="en-US" sz="2200" dirty="0"/>
              <a:t>p</a:t>
            </a:r>
            <a:r>
              <a:rPr lang="en-US" sz="2200" dirty="0" smtClean="0"/>
              <a:t>&gt;</a:t>
            </a:r>
          </a:p>
          <a:p>
            <a:pPr marL="0" indent="0">
              <a:buNone/>
            </a:pPr>
            <a:r>
              <a:rPr lang="en-US" sz="2200" dirty="0" smtClean="0"/>
              <a:t>&lt;/body&gt;</a:t>
            </a:r>
            <a:endParaRPr lang="nb-NO" sz="22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736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skal jeg huske alt?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 smtClean="0">
              <a:hlinkClick r:id="rId2"/>
            </a:endParaRPr>
          </a:p>
          <a:p>
            <a:pPr marL="0" indent="0">
              <a:buNone/>
            </a:pPr>
            <a:endParaRPr lang="nb-NO" dirty="0" smtClean="0">
              <a:hlinkClick r:id="rId2"/>
            </a:endParaRPr>
          </a:p>
          <a:p>
            <a:pPr marL="0" indent="0">
              <a:buNone/>
            </a:pPr>
            <a:endParaRPr lang="nb-NO" dirty="0" smtClean="0">
              <a:hlinkClick r:id="rId2"/>
            </a:endParaRPr>
          </a:p>
          <a:p>
            <a:pPr marL="0" indent="0">
              <a:buNone/>
            </a:pPr>
            <a:r>
              <a:rPr lang="nb-NO" dirty="0" smtClean="0">
                <a:hlinkClick r:id="rId2"/>
              </a:rPr>
              <a:t>http</a:t>
            </a:r>
            <a:r>
              <a:rPr lang="nb-NO" dirty="0">
                <a:hlinkClick r:id="rId2"/>
              </a:rPr>
              <a:t>://www.w3schools.com/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2055" name="Picture 7" descr="http://designbeep.designbeep.netdna-cdn.com/wp-content/uploads/2011/02/1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4610100" cy="141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9191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Oppgave til mandag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Lag websider som inneholder alle de taggene som er gjennomgått.</a:t>
            </a:r>
          </a:p>
          <a:p>
            <a:r>
              <a:rPr lang="nb-NO" dirty="0" smtClean="0"/>
              <a:t>Bruk både eksternt og internt </a:t>
            </a:r>
            <a:r>
              <a:rPr lang="nb-NO" dirty="0" err="1" smtClean="0"/>
              <a:t>css</a:t>
            </a:r>
            <a:endParaRPr lang="nb-NO" dirty="0" smtClean="0"/>
          </a:p>
          <a:p>
            <a:r>
              <a:rPr lang="nb-NO" dirty="0" smtClean="0"/>
              <a:t>Bli kjent med w3schools.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5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Hvordan </a:t>
            </a:r>
            <a:r>
              <a:rPr lang="nb-NO" dirty="0" err="1" smtClean="0"/>
              <a:t>www</a:t>
            </a:r>
            <a:r>
              <a:rPr lang="nb-NO" dirty="0" smtClean="0"/>
              <a:t> fungerer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220" y="1450991"/>
            <a:ext cx="5400600" cy="4684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Sylinder 6"/>
          <p:cNvSpPr txBox="1"/>
          <p:nvPr/>
        </p:nvSpPr>
        <p:spPr>
          <a:xfrm>
            <a:off x="2339752" y="1988840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 smtClean="0"/>
              <a:t>http://www.it.hiof.no/grit</a:t>
            </a:r>
            <a:r>
              <a:rPr lang="nb-NO" b="1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32434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Web </a:t>
            </a:r>
            <a:r>
              <a:rPr lang="nb-NO" dirty="0" err="1" smtClean="0"/>
              <a:t>browser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Koble seg til en webserver</a:t>
            </a:r>
          </a:p>
          <a:p>
            <a:r>
              <a:rPr lang="nb-NO" dirty="0" smtClean="0"/>
              <a:t>Spørre etter en webside</a:t>
            </a:r>
          </a:p>
          <a:p>
            <a:r>
              <a:rPr lang="nb-NO" dirty="0" smtClean="0"/>
              <a:t>Formatere websiden i henhold til </a:t>
            </a:r>
          </a:p>
          <a:p>
            <a:pPr lvl="1"/>
            <a:r>
              <a:rPr lang="nb-NO" dirty="0" smtClean="0"/>
              <a:t>html-tagger</a:t>
            </a:r>
          </a:p>
          <a:p>
            <a:pPr lvl="1"/>
            <a:r>
              <a:rPr lang="nb-NO" dirty="0" smtClean="0"/>
              <a:t>stilsett CSS</a:t>
            </a:r>
          </a:p>
          <a:p>
            <a:r>
              <a:rPr lang="nb-NO" dirty="0" smtClean="0"/>
              <a:t>Det er </a:t>
            </a:r>
            <a:r>
              <a:rPr lang="nb-NO" dirty="0" err="1" smtClean="0"/>
              <a:t>browseren</a:t>
            </a:r>
            <a:r>
              <a:rPr lang="nb-NO" dirty="0" smtClean="0"/>
              <a:t> som bestemmer hvordan siden vil se ut.</a:t>
            </a:r>
          </a:p>
          <a:p>
            <a:pPr marL="457200" lvl="1" indent="0">
              <a:buNone/>
            </a:pPr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5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Viktige Web </a:t>
            </a:r>
            <a:r>
              <a:rPr lang="nb-NO" dirty="0" err="1" smtClean="0"/>
              <a:t>Browsere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Google </a:t>
            </a:r>
            <a:r>
              <a:rPr lang="nb-NO" dirty="0" err="1" smtClean="0"/>
              <a:t>Chrome</a:t>
            </a:r>
            <a:r>
              <a:rPr lang="nb-NO" dirty="0" smtClean="0"/>
              <a:t>: 71,9% </a:t>
            </a:r>
            <a:r>
              <a:rPr lang="nb-NO" sz="2000" dirty="0" smtClean="0"/>
              <a:t>(63,5%)</a:t>
            </a:r>
            <a:endParaRPr lang="nb-NO" sz="2000" dirty="0"/>
          </a:p>
          <a:p>
            <a:r>
              <a:rPr lang="nb-NO" dirty="0"/>
              <a:t>Mozilla </a:t>
            </a:r>
            <a:r>
              <a:rPr lang="nb-NO" dirty="0" err="1" smtClean="0"/>
              <a:t>Firefox</a:t>
            </a:r>
            <a:r>
              <a:rPr lang="nb-NO" dirty="0" smtClean="0"/>
              <a:t>: 17,1% </a:t>
            </a:r>
            <a:r>
              <a:rPr lang="nb-NO" sz="2000" dirty="0" smtClean="0"/>
              <a:t>(21,6%)</a:t>
            </a:r>
          </a:p>
          <a:p>
            <a:r>
              <a:rPr lang="nb-NO" dirty="0" smtClean="0"/>
              <a:t>IE: 5,2% </a:t>
            </a:r>
            <a:r>
              <a:rPr lang="nb-NO" sz="2000" dirty="0" smtClean="0"/>
              <a:t>(6,5%)</a:t>
            </a:r>
          </a:p>
          <a:p>
            <a:r>
              <a:rPr lang="nb-NO" dirty="0" smtClean="0"/>
              <a:t>Safari: 3,2 </a:t>
            </a:r>
            <a:r>
              <a:rPr lang="nb-NO" sz="2000" dirty="0" smtClean="0"/>
              <a:t>(4,9%)</a:t>
            </a:r>
          </a:p>
          <a:p>
            <a:r>
              <a:rPr lang="nb-NO" dirty="0" smtClean="0"/>
              <a:t>Opera: 1,1% </a:t>
            </a:r>
            <a:r>
              <a:rPr lang="nb-NO" sz="2000" dirty="0" smtClean="0"/>
              <a:t>(2,5%)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3284984"/>
            <a:ext cx="4857750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162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Vi bruker </a:t>
            </a:r>
            <a:r>
              <a:rPr lang="nb-NO" dirty="0" err="1" smtClean="0"/>
              <a:t>Firefox</a:t>
            </a:r>
            <a:r>
              <a:rPr lang="nb-NO" dirty="0" smtClean="0"/>
              <a:t> og </a:t>
            </a:r>
            <a:r>
              <a:rPr lang="nb-NO" dirty="0" err="1" smtClean="0"/>
              <a:t>Chrome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>
                <a:hlinkClick r:id="rId2"/>
              </a:rPr>
              <a:t>http://</a:t>
            </a:r>
            <a:r>
              <a:rPr lang="nb-NO" dirty="0" smtClean="0">
                <a:hlinkClick r:id="rId2"/>
              </a:rPr>
              <a:t>www.mozilla.com</a:t>
            </a:r>
            <a:endParaRPr lang="nb-NO" dirty="0" smtClean="0"/>
          </a:p>
          <a:p>
            <a:r>
              <a:rPr lang="nb-NO" dirty="0">
                <a:hlinkClick r:id="rId3"/>
              </a:rPr>
              <a:t>http://</a:t>
            </a:r>
            <a:r>
              <a:rPr lang="nb-NO" dirty="0" smtClean="0">
                <a:hlinkClick r:id="rId3"/>
              </a:rPr>
              <a:t>www.google.com/chrome</a:t>
            </a:r>
            <a:endParaRPr lang="nb-NO" dirty="0" smtClean="0"/>
          </a:p>
          <a:p>
            <a:r>
              <a:rPr lang="nb-NO" dirty="0" smtClean="0"/>
              <a:t>Gode til å støtte standardene</a:t>
            </a:r>
          </a:p>
          <a:p>
            <a:r>
              <a:rPr lang="nb-NO" dirty="0" smtClean="0"/>
              <a:t>Sikrere enn IE</a:t>
            </a:r>
          </a:p>
          <a:p>
            <a:r>
              <a:rPr lang="nb-NO" dirty="0" smtClean="0"/>
              <a:t>Mange gode funksjoner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3619653"/>
            <a:ext cx="2434605" cy="2348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2" descr="data:image/jpeg;base64,/9j/4AAQSkZJRgABAQAAAQABAAD/2wCEAAkGBxAPEA8NDxAPDxANDw0QEA8PDw8QDw8QFBEWFhQRFxQYHCggGBolGxQVITEhJSkrLjAuFx8zODMsNygtLisBCgoKDg0OFxAQGiwkHyQsLCwsLCwsLiwsLSwsLCwsLCwsLSwsLCwsLCwsLCwsLCwsLCwsLCwsLCwsLCwsLCwsLP/AABEIAMIBAwMBEQACEQEDEQH/xAAbAAEAAgMBAQAAAAAAAAAAAAAAAgMBBgcEBf/EAEUQAAIBAgIFBgsECAYDAAAAAAABAgMEESEFBhIxURNBYXGBkQciMkJSYnKhscHRFCNTkzNDgpKissLwJFRjc9LhFSXx/8QAGwEBAAIDAQEAAAAAAAAAAAAAAAEFAgQGAwf/xAA3EQEAAgECAwQIBQMEAwAAAAAAAQIDBBESITEFE0GRIlFSYXGBsdEUMqHB4QZC8BUjM/FDYpL/2gAMAwEAAhEDEQA/AO4gAAAAAAAAAAAAApurunSW1VnCnH0pyUV7yJmI6s6Y7XnasTPwfCutdbKGUZyqv/Sg2v3ngveeU6ikeLex9l6m3WNvi+bV1/j+rtpPpqVIx9yTPOdVHhDar2Nb+68fKP8ApQ9e6z3UKS66k38kY/ip9T0/0entz5Mx14r89Ck/25r5D8VPqR/pGP2p8l9LXt+fbfuVcfc4oyjVeuGFux/Zv5w99trtaSynytL26bku+GJnGopLWv2VqK9Np+E/fZ9qx0lQrrGjVp1eOxOLa61vR61tFuktLJhyY52vWY+L1mTyAAAAAAAAAAAAAAAAAAAAAAAAAB8bT2s1rYrCtPGo1jGjTW3Wl+zzLpeC6TzvlrTq29Loc2pn0I5euen+fBoeldfbuvjGio2sOjCpWa6ZNbMepLtNS+ptPTkv8HY2HHzyelPlH3/zo12pVlUlt1JSqTfnVJSnLvZ4TMz1WVaVpG1Y2j3JwIRK6LDFbFksZWKQQjJgVyYZQpks1LdJbpJtSXU1miGXWNpfX0brfe2+C5RXEF+ruMXLDgqq8Zdcto9q6i9fe0s3Zeny9I4Z9cfb7bN30Drna3bVNt0K8slSqtLafqT3T6t/QbePPW/LxUWq7MzYPS619cfv6mxnsrwAAAAAAAAAAAAAAAAAAAAEKtSMIucmoxim5Sk0oxS3tt7kExEzO0Oaa0+EOU3KhYPZhmpXTXjS/wBqL3L1n2LnNLLqfCnm6TQ9ixG19R/8/f7f9NGTbbk25Sk8ZSk3KUnxcnm31mp1X20RG0dF0GGMroMMZWxZLCV0WGKxSJQltBGzDkDZBshKqTDKFUmGUKKiTWDSa4MhnDZNW9d69o1Sr7Vzb5LFvGvSXqyflroefB8xsYtRNeVucKvWdk4829sXo2/Sft9HUtHX9K5pxr0JxqU57pR96a3prnTzRv1tFo3hy+XFfFaaXjaYekl5gAAAAAAAAAAAAAAAABTeXVOjTnWqzjCnTi5TnJ4KKREzERvLOlLXtFaxvMuL6464VNITdOG1TtIvxae6VVp5TqfKPN17q7Nmm/KOjsez+za6WOK3O/r9Xuj7teizxWS6LIYrYMljK6LDFbGRLGVkZBjssUgx2Z2gbDkDZCUgnZXKQZKpMMoVSZDKFUmQyh7tA6fr2FXlaLxjJrlaMnhTqr+mXCS96yPTHkmk8mtq9Hj1VOG/Xwnxj+Pc7NoHTVG+oxuKEsU8pRlgp05rfCS5mse3JrJllS8XjeHG6nTZNPkml4+0x64fSM2uAAAAAAAAAAAAAAARnJJNtpJJttvBJLe2wRG7iWvmtzv6ro0m1aUZeIt3LTX62XR6K7d7yrc+bjnaOjtOy+zo01OO/wCef09338msRZ4LRbFhC2DDGVsWGK2LJYrUwiYTjIljsmpBGzO0EbG0DZFyCdkHIMtlcmQlVJhkqkyGSmTDJ9LVvT9XR9dV6eMoSwjWpY5VYfKSxbT+TZ6Y8k0tvDV1ujpqsfBbr4T6p+3rd00bf07mlTuKMlOnVipRfxTXM08muZotK2i0bw4fLitivNLxtMPSS8wAAAAAAAAAAAAAHPvCzpmcLd2dGWDmlK4w38j6GPTvfQnxNTU5NvQjxb3ZWfDXW0pk6z0+Ph/HvcihI0XdxO62LAtiwxWxYQtiwxlZFhCxSJYpqQRskpBGzO0SbG0QbIuQTsi5BKuUglXJkMlUmEwrkwyVSYS3HwZ6zfZa6s6svuLqSUcXlSrvJPoUsk+nB8TZ0+XhnhnpKm7Z0PfY+9p+avX3x/H0dlLByAAAAAAAAAAAAAHl0pfRt6NSvPdTi3hxfNFdLeCMbWisTMsb3ilZtLjl5cyrVJ1ajxlUk5S4Z83VzFNe02tNpUc5LTfj35tSv7bkajivJecPZ4dm7uM4neH1DsntCNZp65P7o5W+P89UYSIW8TutiwLIsMVkZBCyMgjZYpBimpe8lE8nspaPuJeTRqtceTkl3tHpGLJPSJa1tXgr+a8eac9GXK30K3ZCT+AnDkjrWWNdbp7dMkeap2lbdyVX8uf0Nac2OJ2m0PaM2LwtHmw7Ot+FV/Ln9CPxGL2o8zvsftR5ouyrfg1fy5/QfiMXtR5p77H7UeaLsK/4Nb8qf0I/EYvbjzT32L2o80JaPuPwK35U/oPxGH24809/i9qPNW9G3H4Ff8qf0H4nD7ceae/xe1Hmg9GXH+Xr/lVPoPxOH24809/i9qPNW9F3P+Xr/k1PoPxOH2484T3+L2o81UtE3P8Al7j8mp9CPxGL2482X4jF7UebuGomlalzaQ+0RnCvR+6q8pFxlNpeLUwa85YPrxLfTZ65ab1mJ26uJ7S09MOeYxzvWecbfT5NiNloAAAAAAAAAAAA0PwkaSxdK0i933tT4QXxfcaWsvyiqu12TpRpJXq+Hk0racrTeHlw8aPTxj2/Qms7Suewu0fwepjin0Lcp/afl9Gswker6bE7PRCRi9I5rIsIWKQQsi9yWbeCSW9t7kSifXLcdAal1KuE7jGnF5qnHy2vWfm9W/qNzFpN+d+Xuc/rO2q03rgjefX4fL1twp6Os7FLadKi8OfOrL4yZY4cHhjr/nxc7qNZkyTvlvv/AJ6lUtYbNZRVWfSoJL+Jpm1Gjyz12aU6mkC1itHk41o9OxBr3SJnRZY6TBGpp73rt52lz4tKrCUn5kvFn2Rlg32GnqNJxRtmpvHvjd7488b+hZ57zQzjnHuZzms7CrMcWnnn6p/afusMWsnpfzfMcWng1g1zHMZKWpaa2jaY8G9ExPOE0eciSMQJSkkQhnZYNzZIRu92hLjk6y4VFsvr3x+a7S67D1Hd6jgnpbl8/Br6mvFTf1NtOzVgAAAAAAAAAAYbA41pu95e5rVt6nUls+xHxY+5Ip81+K8yos9+O8y8R5PKEiBrumrTk57aXi1cX1T5127+89azvD6L/T3aP4nT93efSpy+MeE/t5PDFkuiiV0ZEPTqmpAdR1G1SVKKurhLlWtpKWGFGOH82G9827jjZafBwRxW6/T+XIdq9pTmmcWOfQjrPr/hjT+uWboWTwispXGHjS47HBet3Yby80+i/uyeX3cxl1HhXzasqrk3KTcpSeLlJttvi295YxG0bQ1V8JhBKoBRUkSl9/QOuVSg1SuXKtR3bTzq01xT85dDz4cDRz6Kt+dOU/o2MeomvK3OG43ljTr041qMoyjOO1Ccc00cx2l2dXU1mJja8dJ/afctcGfgneOcPiq3luaww4nCZKzS00tG0x1WnHE84TVDizz3OJJU0uYbo3kIGAIslKL4resGutbjOl5paLR1jmdeTc7CvylOM+KTPo2LJGTHW8eMbqe1eG0w9B6MQAAAAAAAAB83WK65G1uKi3xpTw9prBe9owyW4azLzy24aTLjqRTKFkghIJVXluqsJU3z7nwlzMRO0t3s7W20eorljw6x648Wpyi4txawcW01waPZ9Vx5K5Kxek7xPOEosh6xOzcfBvoT7VcutNY07XZlg90qr8ldmDf7ps6XHxW4p6Qqe2tZ3WHu69bfTx8+nm2nwiae2P8A11F4YpO4kt+DzjS7Vm+tLidHocG/+5b5fdwmoyf2x82hwkWjTeiEyBbGoBl1AKpzA885EjafB/rC7esrSq/uLiWEcXlSqvc10S3PpwfE0Nbp+OvHHWPo2NPk4Z4Z6S3rTFpsvbXUzgf6g0e8Rqa/C37T+y601/7ZfLOVbjDJSiBhhKLJEWSlsOrdXGm4ejJr5/M7fsXLx6SseqZhW6qu2Tf1vslq1wAAAAAAAABrPhCq7NnKPp1KUf4sf6Tw1M7Ypa2rnbFLmJVKdkhCSCWUQh8TT9phhXjz4Rn/AEy+XcelJ8Hbf0x2jxVnS3npzr8PGP383yEzN2MO1+Du2jaaMjczy2oVbqo/Vabj/BGJZ6anoViOs/u4vtjPx6m/qry8uv6uY3V3KtUqVpvGdWcpy65PHDqOqrWK1iseDmZned5RizJisjMCaqAHUAjKYFcmBXJhLtugbz7bYUa0s5Tp7M3/AKkcYyfese05fX6WLRkwz0mJjz6LTBk5Vs+W0fMNpjlK4RZLJhgRYSiyRFiEvq6uTwnOPsv4r5HV/wBO29DJX3xLS1kfllsp0TSAAAAAAAAAGn+EqX+HpLjXj/JM1tX/AMfzaet/4/m52ViqZIQygllEIYq01OLjJYqSaa6GTD1wZr4clclJ5xO8NRu6LpSnB7444PiuZnrvyfWNFqqarDTNTpP6T4x8ncNPLkNCTjHJRtbellwexD4Mv9FX/dpH+dHCa202nJafGZ+rkEZHQqlYpATUgM7QRsbQNmHIJ2RcgK5SA6t4Jq+1Z1ab/V3E8Opwg/i33lN2jG2WJ9ze00+i9l0sJzXCc/ifKtZXh1GWP/afqvMf5Y+ClmszRZKUWEoskYYhL3aCl97L2V8Tpf6cn08ke6GprPyw2s6hoAAAAAAAAADT/CVH/D03wrw98Jo1tX/x/Np62P8Ab+bnaKxUskABJBLKIQ+Xp+z26fKR8qmnj0w5+7f3mdZ8HUf0z2j3OfuLz6N+nut/PTydU0s/tOgpTjnt2VGt0+LGNR/ynQ6K/wDuUl566k1tkr6pn6uNxkdIp01IgTUiBnaAbQGHICLkSK5SA6v4J6bja7f41as11KMY/GDKXtCd8m3qhvaaPQfQuZYzm+M5v3s+Uam/HnyW9dp+q8pG1YhSzxeiLAwwlFkiIhL26E/Sv2Y/FnTf05HpZJ90NTWflhtqOnaAAAAAAAAAA1rwgUdqzm/QlTn3TWPubPHURvilr6qN8UuXoqVMyBkhDKCWSEMhMTMTvDoXg9qxqWUrSXjKg6lPB89GeMorqSco/sltpMm9I9cOinU/iY72es/m+MdfPr83INM6PlaXFa1nvozcU/ShvhLti0+067FkjJSLx4qm1eGZh5VI9EJKQEtogNoCLkSMOQGIRlOUYRTlKcoxjFb5SbwS72RM7RvI7joe2VnbUqKf6Cls4rzqjWb7ZNs5HtTV93iyZp+XxnlC2wY/y1eM+ardFkpYAwwlFkiLJS+hoCOM5vpiu5Y/M63+nabYr29ctHWTzrDai/aYAAAAAAAAA8GnbXlretS9OnOK62nh7yJjeJhhevFWYcXi+8pZhQymiBkgAhlBLJCH2dVdL/ZLhTl+jqLYqdEW8pdj92J76fL3dufRsabN3d+fSer6/hM1Zd1GN5brarU4Zxjny1LfguMljiuOLXA6fQ6mKTw26Ssc+Lijir1cjUi7aKW0NhnaI2DaAw5jYRcidh0DwcatvGOkK8Wkk/s0Gs3isHWa4YZLrx4FZrtTy7uvz+zb0+L++fk3W+rYvZW5b+s+cdva6MuSMFJ5V6++f4+q602PaOKfF5CgbSLAwEsARZKUZMkfa1bp5KXpNy9+XuO87Jxd3pK+/mrNTbfJPubCWDwAAAAAAAAAEZrFNAcb1ls/s93Wp4YRlLlIezPP44rsKvUU4ckqXU04ckvAma7wZCGSAAziEskDadWdZFTirW4f3a/RVH+qfoy9Xp5urdu6bU8Po26N3Tanh9C/RHWvUindt3FtKNKvLxn+DWfF4eTL1lv51znRabXTSOG3OG3lwRf0quaaU0XcWktm4pTpZ4KTWNOXszWT7y3x5aZI3rO7TtS1esPHtnoxNsC+xtKtxLk6FOdWfo04uWHS3uiulmN71pG9p2TWs2naHQtV/B8oONe+2ZyWDjbRe1BP/Ul53srLpZV6jX7+jj8/s28en252bJdaZjOo7W3e04Z1qsfJpx3cnF88nu6M+dHK9qdoxp8U8E+lPJs4Z73JwV6R1n9vmHCrpjEAEogYZKUWIFVRt5Le2kut5GxgxTlyVpHjJM7RvLbtD0dmK6Ekj6LFYpWKx4clNM7zMvohAAAAAAAAAAAaL4StGYwhdxWdJ7M/9uTyfZL+ZmtqqcVeKPBpa3HvXijwaBCRWqtYmQMgZIQAZxCWcQPpaK03Wtsovap/hzxcez0ew9sWovj6dPU9sWovj6dPU2e11ptqq2aqdPHJxnHbpvtS+KRv49bSevKW/TWY7fm5K56J0RW8bkrJt5vYcKb/AIWjepr7eGT9Wcdxb1I/+E0PS8Z0rPL05xqe6UmTbtC/jk/UmMEddk62tFlbx2KK2kt0KFNQgu14LuxNO+sp695Y21eKvTn8Gr6X1ouLnGnH7mnLLYptucuhy3vqWBpZdTa/uhp5NTfJyjk+9oPR6t6Sh58vGm/W4dSWRx+t1HfZJmOkcodHodN3GKInrPOX0DTbrGIGAMNkjAShORlECzRlHlKmPND+Z/8AXxOj7B0vFknNPSvT4tXV32rwx4tzt4bMUjqZV60gAAAAAAAAAADz39rGrTnTmsYzjKMlxTWDHXlKJiJjaXFdK2ErWtOhPzH4svTg/Jl3e/EqcuPgtMKPLjnHaaqYyPJ5JkDISAZIQAZCTEABCtuwECnAyH2dWbDbny0l4tJ+L0z/AOt/cVvaWo4KcFes/RbdlabvL95bpH1/hteJzzpABiSMYhLA2EZMkUVJcM28kuL4HvixWvaK1jnJMxEby2XQNlsxWO/e3xfOd/ptPGnw1xx4dfiqMuTjtNn3T2YAAAAAAAAAAAAAalr1q/8AaafK0199RTcUvPjzw+a6es8c+LvK8usNbU4e8rvHWHLoyKtTrYyIE0yEJYgAlkgAjYAARkSko0HOUYRWLk0kY3vFKzaekMseO2S0Vr1lu9nbqlCNOO6K38XzvvOVz5py3m8uzwYa4ccUjwXYnk9mMQGIGMSRCUiYhKmczOIHt0NZupJVGsl5P/I6vsXQcEd/eOc9Pu0dVm/sj5txt6Wyki+mWktIAAAAAAAAAAAAAMSjjkBznXrVhxcryhHFPOtTiu+ol8V28TU1GDf06/NX6rT7+nX5tHjI0FcsjIhCxSAliQlkAAAAV4hDYtW7PBOvLfLFQ6ueX98Cm7T1H/ij5ug7I0u0d9b4R933MSoXhiBjECLmTsISqGUVSqlMziErbG0daXqJ5+t0dRedldmd9PeZI9GP1/hrajPwRtHVuej7RQSOsmfCFY9piAAAAAAAAAAAAAAAEakE1gwOc636muLlcWkd+LnQXvlD/j3cDVz6fi9Knk0NRpd/Sp5NHUvdlhzplfMbK5NSCE1MhCakEspkDIGJvICdjb8rNQ3LfJ8Irf8A30nlnyxipNpbGl0858sUj5/Bt8GklFZJJJJcyW5HNW3tMzPWXZVrFYisdIS5Qx4WRyg4RFzJ4RF1DKKpVyqGUVHpsLCVZptNQ7nL6IvOzuyZy7ZMvKv6z/DVz6mKejXr9G4aOsFBLJLA6jlERWvKIVszMzvL6JAAAAAAAAAAAAAAAAAAEZRTyYGp6z6m0rnGrT+6reml4s/bjz9e/rPLLhrk90tbNpq5OfSXN9J6Mr2stivBxzwU1nTl1S+TzK/JhtTqrMmG2OecPKpHk8klICSmBlTICUsQNg0TbcnDF+VPBvoXMil1ubvL8MdIdV2Xpe5xcVvzW+nhD37Zp7LM2yNg2xsljaJ2CKcnsxTk+C/vI9sODJmtw0jeWNrRWN5fY0boRyalUz9XzV9TpdF2RTFtfNzn1eEfdX5tXNuVOUNqtLNQW4uJlqPWYgAAAAAAAAAAAAAAAAAAAADy3djCrFwnGMoyWDjJJp9jHulExExtLStMeD+nLGVvJ0X6DxnT+q7+w176Wlvy8mpk0dbc68moX+rl5Qx2qMpxXn0fvF3Lxvcat9Nkr4b/AAaV9Nkr4b/B8rbzweTW9PJrsPCY2eExsltkIfQ0Ra8pPF+TDBvpfMv74Grq83d05dZWPZul7/LvP5Y5z+0NjKN1oBhyS3tLrAtpW9Sfkwk+lrZXezcw9n6jN+Ws/GeUPK+alesvpWmgZy8t/sx+v/wudP2HWOea2/uj7tW+s9iGw2Oh4wWSSRdY6UxV4ccbQ0rWtad7S+pTpqOSJQmAAAAAAAAAAAAAAAAAAAAAAAAAK50Yveidx4L3QlGssKlOnP24Rl8URO09YYzStusPi3GotpLPkVH2J1Ie5PAwnDinweM6bFPgxQ1Qp01sw5RLFvysXj2o1M3Zmny23tv5tvT37ivDSOSxasLjU719Dy/0fS+/ze/4vJ7ltPVmHOpPrnJ+7E9a9l6Sv9u/xmWM6rLPi9tvoOnDdGMepLHvNrHhw4/yUiPk8rZL26zL3U7GKPbilg9EYJbkYiQAAAAAAAAAAAAAAAAAAAAAAAAAAAAAAAAAAAAAAAAAAAAAAAAAAA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8" name="AutoShape 4" descr="data:image/jpeg;base64,/9j/4AAQSkZJRgABAQAAAQABAAD/2wCEAAkGBxAPEA8NDxAPDxANDw0QEA8PDw8QDw8QFBEWFhQRFxQYHCggGBolGxQVITEhJSkrLjAuFx8zODMsNygtLisBCgoKDg0OFxAQGiwkHyQsLCwsLCwsLiwsLSwsLCwsLCwsLSwsLCwsLCwsLCwsLCwsLCwsLCwsLCwsLCwsLCwsLP/AABEIAMIBAwMBEQACEQEDEQH/xAAbAAEAAgMBAQAAAAAAAAAAAAAAAgMBBgcEBf/EAEUQAAIBAgIFBgsECAYDAAAAAAABAgMEESEFBhIxURNBYXGBkQciMkJSYnKhscHRFCNTkzNDgpKissLwJFRjc9LhFSXx/8QAGwEBAAIDAQEAAAAAAAAAAAAAAAEFAgQGAwf/xAA3EQEAAgECAwQIBQMEAwAAAAAAAQIDBBESITEFE0GRIlFSYXGBsdEUMqHB4QZC8BUjM/FDYpL/2gAMAwEAAhEDEQA/AO4gAAAAAAAAAAAAApurunSW1VnCnH0pyUV7yJmI6s6Y7XnasTPwfCutdbKGUZyqv/Sg2v3ngveeU6ikeLex9l6m3WNvi+bV1/j+rtpPpqVIx9yTPOdVHhDar2Nb+68fKP8ApQ9e6z3UKS66k38kY/ip9T0/0entz5Mx14r89Ck/25r5D8VPqR/pGP2p8l9LXt+fbfuVcfc4oyjVeuGFux/Zv5w99trtaSynytL26bku+GJnGopLWv2VqK9Np+E/fZ9qx0lQrrGjVp1eOxOLa61vR61tFuktLJhyY52vWY+L1mTyAAAAAAAAAAAAAAAAAAAAAAAAAB8bT2s1rYrCtPGo1jGjTW3Wl+zzLpeC6TzvlrTq29Loc2pn0I5euen+fBoeldfbuvjGio2sOjCpWa6ZNbMepLtNS+ptPTkv8HY2HHzyelPlH3/zo12pVlUlt1JSqTfnVJSnLvZ4TMz1WVaVpG1Y2j3JwIRK6LDFbFksZWKQQjJgVyYZQpks1LdJbpJtSXU1miGXWNpfX0brfe2+C5RXEF+ruMXLDgqq8Zdcto9q6i9fe0s3Zeny9I4Z9cfb7bN30Drna3bVNt0K8slSqtLafqT3T6t/QbePPW/LxUWq7MzYPS619cfv6mxnsrwAAAAAAAAAAAAAAAAAAAAEKtSMIucmoxim5Sk0oxS3tt7kExEzO0Oaa0+EOU3KhYPZhmpXTXjS/wBqL3L1n2LnNLLqfCnm6TQ9ixG19R/8/f7f9NGTbbk25Sk8ZSk3KUnxcnm31mp1X20RG0dF0GGMroMMZWxZLCV0WGKxSJQltBGzDkDZBshKqTDKFUmGUKKiTWDSa4MhnDZNW9d69o1Sr7Vzb5LFvGvSXqyflroefB8xsYtRNeVucKvWdk4829sXo2/Sft9HUtHX9K5pxr0JxqU57pR96a3prnTzRv1tFo3hy+XFfFaaXjaYekl5gAAAAAAAAAAAAAAAABTeXVOjTnWqzjCnTi5TnJ4KKREzERvLOlLXtFaxvMuL6464VNITdOG1TtIvxae6VVp5TqfKPN17q7Nmm/KOjsez+za6WOK3O/r9Xuj7teizxWS6LIYrYMljK6LDFbGRLGVkZBjssUgx2Z2gbDkDZCUgnZXKQZKpMMoVSZDKFUmQyh7tA6fr2FXlaLxjJrlaMnhTqr+mXCS96yPTHkmk8mtq9Hj1VOG/Xwnxj+Pc7NoHTVG+oxuKEsU8pRlgp05rfCS5mse3JrJllS8XjeHG6nTZNPkml4+0x64fSM2uAAAAAAAAAAAAAAARnJJNtpJJttvBJLe2wRG7iWvmtzv6ro0m1aUZeIt3LTX62XR6K7d7yrc+bjnaOjtOy+zo01OO/wCef09338msRZ4LRbFhC2DDGVsWGK2LJYrUwiYTjIljsmpBGzO0EbG0DZFyCdkHIMtlcmQlVJhkqkyGSmTDJ9LVvT9XR9dV6eMoSwjWpY5VYfKSxbT+TZ6Y8k0tvDV1ujpqsfBbr4T6p+3rd00bf07mlTuKMlOnVipRfxTXM08muZotK2i0bw4fLitivNLxtMPSS8wAAAAAAAAAAAAAHPvCzpmcLd2dGWDmlK4w38j6GPTvfQnxNTU5NvQjxb3ZWfDXW0pk6z0+Ph/HvcihI0XdxO62LAtiwxWxYQtiwxlZFhCxSJYpqQRskpBGzO0SbG0QbIuQTsi5BKuUglXJkMlUmEwrkwyVSYS3HwZ6zfZa6s6svuLqSUcXlSrvJPoUsk+nB8TZ0+XhnhnpKm7Z0PfY+9p+avX3x/H0dlLByAAAAAAAAAAAAAHl0pfRt6NSvPdTi3hxfNFdLeCMbWisTMsb3ilZtLjl5cyrVJ1ajxlUk5S4Z83VzFNe02tNpUc5LTfj35tSv7bkajivJecPZ4dm7uM4neH1DsntCNZp65P7o5W+P89UYSIW8TutiwLIsMVkZBCyMgjZYpBimpe8lE8nspaPuJeTRqtceTkl3tHpGLJPSJa1tXgr+a8eac9GXK30K3ZCT+AnDkjrWWNdbp7dMkeap2lbdyVX8uf0Nac2OJ2m0PaM2LwtHmw7Ot+FV/Ln9CPxGL2o8zvsftR5ouyrfg1fy5/QfiMXtR5p77H7UeaLsK/4Nb8qf0I/EYvbjzT32L2o80JaPuPwK35U/oPxGH24809/i9qPNW9G3H4Ff8qf0H4nD7ceae/xe1Hmg9GXH+Xr/lVPoPxOH24809/i9qPNW9F3P+Xr/k1PoPxOH2484T3+L2o81UtE3P8Al7j8mp9CPxGL2482X4jF7UebuGomlalzaQ+0RnCvR+6q8pFxlNpeLUwa85YPrxLfTZ65ab1mJ26uJ7S09MOeYxzvWecbfT5NiNloAAAAAAAAAAAA0PwkaSxdK0i933tT4QXxfcaWsvyiqu12TpRpJXq+Hk0racrTeHlw8aPTxj2/Qms7Suewu0fwepjin0Lcp/afl9Gswker6bE7PRCRi9I5rIsIWKQQsi9yWbeCSW9t7kSifXLcdAal1KuE7jGnF5qnHy2vWfm9W/qNzFpN+d+Xuc/rO2q03rgjefX4fL1twp6Os7FLadKi8OfOrL4yZY4cHhjr/nxc7qNZkyTvlvv/AJ6lUtYbNZRVWfSoJL+Jpm1Gjyz12aU6mkC1itHk41o9OxBr3SJnRZY6TBGpp73rt52lz4tKrCUn5kvFn2Rlg32GnqNJxRtmpvHvjd7488b+hZ57zQzjnHuZzms7CrMcWnnn6p/afusMWsnpfzfMcWng1g1zHMZKWpaa2jaY8G9ExPOE0eciSMQJSkkQhnZYNzZIRu92hLjk6y4VFsvr3x+a7S67D1Hd6jgnpbl8/Br6mvFTf1NtOzVgAAAAAAAAAAYbA41pu95e5rVt6nUls+xHxY+5Ip81+K8yos9+O8y8R5PKEiBrumrTk57aXi1cX1T5127+89azvD6L/T3aP4nT93efSpy+MeE/t5PDFkuiiV0ZEPTqmpAdR1G1SVKKurhLlWtpKWGFGOH82G9827jjZafBwRxW6/T+XIdq9pTmmcWOfQjrPr/hjT+uWboWTwispXGHjS47HBet3Yby80+i/uyeX3cxl1HhXzasqrk3KTcpSeLlJttvi295YxG0bQ1V8JhBKoBRUkSl9/QOuVSg1SuXKtR3bTzq01xT85dDz4cDRz6Kt+dOU/o2MeomvK3OG43ljTr041qMoyjOO1Ccc00cx2l2dXU1mJja8dJ/afctcGfgneOcPiq3luaww4nCZKzS00tG0x1WnHE84TVDizz3OJJU0uYbo3kIGAIslKL4resGutbjOl5paLR1jmdeTc7CvylOM+KTPo2LJGTHW8eMbqe1eG0w9B6MQAAAAAAAAB83WK65G1uKi3xpTw9prBe9owyW4azLzy24aTLjqRTKFkghIJVXluqsJU3z7nwlzMRO0t3s7W20eorljw6x648Wpyi4txawcW01waPZ9Vx5K5Kxek7xPOEosh6xOzcfBvoT7VcutNY07XZlg90qr8ldmDf7ps6XHxW4p6Qqe2tZ3WHu69bfTx8+nm2nwiae2P8A11F4YpO4kt+DzjS7Vm+tLidHocG/+5b5fdwmoyf2x82hwkWjTeiEyBbGoBl1AKpzA885EjafB/rC7esrSq/uLiWEcXlSqvc10S3PpwfE0Nbp+OvHHWPo2NPk4Z4Z6S3rTFpsvbXUzgf6g0e8Rqa/C37T+y601/7ZfLOVbjDJSiBhhKLJEWSlsOrdXGm4ejJr5/M7fsXLx6SseqZhW6qu2Tf1vslq1wAAAAAAAABrPhCq7NnKPp1KUf4sf6Tw1M7Ypa2rnbFLmJVKdkhCSCWUQh8TT9phhXjz4Rn/AEy+XcelJ8Hbf0x2jxVnS3npzr8PGP383yEzN2MO1+Du2jaaMjczy2oVbqo/Vabj/BGJZ6anoViOs/u4vtjPx6m/qry8uv6uY3V3KtUqVpvGdWcpy65PHDqOqrWK1iseDmZned5RizJisjMCaqAHUAjKYFcmBXJhLtugbz7bYUa0s5Tp7M3/AKkcYyfese05fX6WLRkwz0mJjz6LTBk5Vs+W0fMNpjlK4RZLJhgRYSiyRFiEvq6uTwnOPsv4r5HV/wBO29DJX3xLS1kfllsp0TSAAAAAAAAAGn+EqX+HpLjXj/JM1tX/AMfzaet/4/m52ViqZIQygllEIYq01OLjJYqSaa6GTD1wZr4clclJ5xO8NRu6LpSnB7444PiuZnrvyfWNFqqarDTNTpP6T4x8ncNPLkNCTjHJRtbellwexD4Mv9FX/dpH+dHCa202nJafGZ+rkEZHQqlYpATUgM7QRsbQNmHIJ2RcgK5SA6t4Jq+1Z1ab/V3E8Opwg/i33lN2jG2WJ9ze00+i9l0sJzXCc/ifKtZXh1GWP/afqvMf5Y+ClmszRZKUWEoskYYhL3aCl97L2V8Tpf6cn08ke6GprPyw2s6hoAAAAAAAAADT/CVH/D03wrw98Jo1tX/x/Np62P8Ab+bnaKxUskABJBLKIQ+Xp+z26fKR8qmnj0w5+7f3mdZ8HUf0z2j3OfuLz6N+nut/PTydU0s/tOgpTjnt2VGt0+LGNR/ynQ6K/wDuUl566k1tkr6pn6uNxkdIp01IgTUiBnaAbQGHICLkSK5SA6v4J6bja7f41as11KMY/GDKXtCd8m3qhvaaPQfQuZYzm+M5v3s+Uam/HnyW9dp+q8pG1YhSzxeiLAwwlFkiIhL26E/Sv2Y/FnTf05HpZJ90NTWflhtqOnaAAAAAAAAAA1rwgUdqzm/QlTn3TWPubPHURvilr6qN8UuXoqVMyBkhDKCWSEMhMTMTvDoXg9qxqWUrSXjKg6lPB89GeMorqSco/sltpMm9I9cOinU/iY72es/m+MdfPr83INM6PlaXFa1nvozcU/ShvhLti0+067FkjJSLx4qm1eGZh5VI9EJKQEtogNoCLkSMOQGIRlOUYRTlKcoxjFb5SbwS72RM7RvI7joe2VnbUqKf6Cls4rzqjWb7ZNs5HtTV93iyZp+XxnlC2wY/y1eM+ardFkpYAwwlFkiLJS+hoCOM5vpiu5Y/M63+nabYr29ctHWTzrDai/aYAAAAAAAAA8GnbXlretS9OnOK62nh7yJjeJhhevFWYcXi+8pZhQymiBkgAhlBLJCH2dVdL/ZLhTl+jqLYqdEW8pdj92J76fL3dufRsabN3d+fSer6/hM1Zd1GN5brarU4Zxjny1LfguMljiuOLXA6fQ6mKTw26Ssc+Lijir1cjUi7aKW0NhnaI2DaAw5jYRcidh0DwcatvGOkK8Wkk/s0Gs3isHWa4YZLrx4FZrtTy7uvz+zb0+L++fk3W+rYvZW5b+s+cdva6MuSMFJ5V6++f4+q602PaOKfF5CgbSLAwEsARZKUZMkfa1bp5KXpNy9+XuO87Jxd3pK+/mrNTbfJPubCWDwAAAAAAAAAEZrFNAcb1ls/s93Wp4YRlLlIezPP44rsKvUU4ckqXU04ckvAma7wZCGSAAziEskDadWdZFTirW4f3a/RVH+qfoy9Xp5urdu6bU8Po26N3Tanh9C/RHWvUindt3FtKNKvLxn+DWfF4eTL1lv51znRabXTSOG3OG3lwRf0quaaU0XcWktm4pTpZ4KTWNOXszWT7y3x5aZI3rO7TtS1esPHtnoxNsC+xtKtxLk6FOdWfo04uWHS3uiulmN71pG9p2TWs2naHQtV/B8oONe+2ZyWDjbRe1BP/Ul53srLpZV6jX7+jj8/s28en252bJdaZjOo7W3e04Z1qsfJpx3cnF88nu6M+dHK9qdoxp8U8E+lPJs4Z73JwV6R1n9vmHCrpjEAEogYZKUWIFVRt5Le2kut5GxgxTlyVpHjJM7RvLbtD0dmK6Ekj6LFYpWKx4clNM7zMvohAAAAAAAAAAAaL4StGYwhdxWdJ7M/9uTyfZL+ZmtqqcVeKPBpa3HvXijwaBCRWqtYmQMgZIQAZxCWcQPpaK03Wtsovap/hzxcez0ew9sWovj6dPU9sWovj6dPU2e11ptqq2aqdPHJxnHbpvtS+KRv49bSevKW/TWY7fm5K56J0RW8bkrJt5vYcKb/AIWjepr7eGT9Wcdxb1I/+E0PS8Z0rPL05xqe6UmTbtC/jk/UmMEddk62tFlbx2KK2kt0KFNQgu14LuxNO+sp695Y21eKvTn8Gr6X1ouLnGnH7mnLLYptucuhy3vqWBpZdTa/uhp5NTfJyjk+9oPR6t6Sh58vGm/W4dSWRx+t1HfZJmOkcodHodN3GKInrPOX0DTbrGIGAMNkjAShORlECzRlHlKmPND+Z/8AXxOj7B0vFknNPSvT4tXV32rwx4tzt4bMUjqZV60gAAAAAAAAAADz39rGrTnTmsYzjKMlxTWDHXlKJiJjaXFdK2ErWtOhPzH4svTg/Jl3e/EqcuPgtMKPLjnHaaqYyPJ5JkDISAZIQAZCTEABCtuwECnAyH2dWbDbny0l4tJ+L0z/AOt/cVvaWo4KcFes/RbdlabvL95bpH1/hteJzzpABiSMYhLA2EZMkUVJcM28kuL4HvixWvaK1jnJMxEby2XQNlsxWO/e3xfOd/ptPGnw1xx4dfiqMuTjtNn3T2YAAAAAAAAAAAAAalr1q/8AaafK0199RTcUvPjzw+a6es8c+LvK8usNbU4e8rvHWHLoyKtTrYyIE0yEJYgAlkgAjYAARkSko0HOUYRWLk0kY3vFKzaekMseO2S0Vr1lu9nbqlCNOO6K38XzvvOVz5py3m8uzwYa4ccUjwXYnk9mMQGIGMSRCUiYhKmczOIHt0NZupJVGsl5P/I6vsXQcEd/eOc9Pu0dVm/sj5txt6Wyki+mWktIAAAAAAAAAAAAAMSjjkBznXrVhxcryhHFPOtTiu+ol8V28TU1GDf06/NX6rT7+nX5tHjI0FcsjIhCxSAliQlkAAAAV4hDYtW7PBOvLfLFQ6ueX98Cm7T1H/ij5ug7I0u0d9b4R933MSoXhiBjECLmTsISqGUVSqlMziErbG0daXqJ5+t0dRedldmd9PeZI9GP1/hrajPwRtHVuej7RQSOsmfCFY9piAAAAAAAAAAAAAAAEakE1gwOc636muLlcWkd+LnQXvlD/j3cDVz6fi9Knk0NRpd/Sp5NHUvdlhzplfMbK5NSCE1MhCakEspkDIGJvICdjb8rNQ3LfJ8Irf8A30nlnyxipNpbGl0858sUj5/Bt8GklFZJJJJcyW5HNW3tMzPWXZVrFYisdIS5Qx4WRyg4RFzJ4RF1DKKpVyqGUVHpsLCVZptNQ7nL6IvOzuyZy7ZMvKv6z/DVz6mKejXr9G4aOsFBLJLA6jlERWvKIVszMzvL6JAAAAAAAAAAAAAAAAAAEZRTyYGp6z6m0rnGrT+6reml4s/bjz9e/rPLLhrk90tbNpq5OfSXN9J6Mr2stivBxzwU1nTl1S+TzK/JhtTqrMmG2OecPKpHk8klICSmBlTICUsQNg0TbcnDF+VPBvoXMil1ubvL8MdIdV2Xpe5xcVvzW+nhD37Zp7LM2yNg2xsljaJ2CKcnsxTk+C/vI9sODJmtw0jeWNrRWN5fY0boRyalUz9XzV9TpdF2RTFtfNzn1eEfdX5tXNuVOUNqtLNQW4uJlqPWYgAAAAAAAAAAAAAAAAAAAADy3djCrFwnGMoyWDjJJp9jHulExExtLStMeD+nLGVvJ0X6DxnT+q7+w176Wlvy8mpk0dbc68moX+rl5Qx2qMpxXn0fvF3Lxvcat9Nkr4b/AAaV9Nkr4b/B8rbzweTW9PJrsPCY2eExsltkIfQ0Ra8pPF+TDBvpfMv74Grq83d05dZWPZul7/LvP5Y5z+0NjKN1oBhyS3tLrAtpW9Sfkwk+lrZXezcw9n6jN+Ws/GeUPK+alesvpWmgZy8t/sx+v/wudP2HWOea2/uj7tW+s9iGw2Oh4wWSSRdY6UxV4ccbQ0rWtad7S+pTpqOSJQmAAAAAAAAAAAAAAAAAAAAAAAAAK50Yveidx4L3QlGssKlOnP24Rl8URO09YYzStusPi3GotpLPkVH2J1Ie5PAwnDinweM6bFPgxQ1Qp01sw5RLFvysXj2o1M3Zmny23tv5tvT37ivDSOSxasLjU719Dy/0fS+/ze/4vJ7ltPVmHOpPrnJ+7E9a9l6Sv9u/xmWM6rLPi9tvoOnDdGMepLHvNrHhw4/yUiPk8rZL26zL3U7GKPbilg9EYJbkYiQAAAAAAAAAAAAAAAAAAAAAAAAAAAAAAAAAAAAAAAAAAAAAAAAAAAB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063" y="1412775"/>
            <a:ext cx="2766814" cy="2075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14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URL: Uniform Resource </a:t>
            </a:r>
            <a:r>
              <a:rPr lang="nb-NO" dirty="0" err="1" smtClean="0"/>
              <a:t>Locator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7"/>
            <a:ext cx="8229600" cy="992151"/>
          </a:xfrm>
        </p:spPr>
        <p:txBody>
          <a:bodyPr/>
          <a:lstStyle/>
          <a:p>
            <a:r>
              <a:rPr lang="nb-NO" dirty="0" smtClean="0"/>
              <a:t>Peker til et stykke data på internett</a:t>
            </a:r>
          </a:p>
          <a:p>
            <a:pPr lvl="1"/>
            <a:r>
              <a:rPr lang="nb-NO" dirty="0" smtClean="0"/>
              <a:t>Webside, fil med </a:t>
            </a:r>
            <a:r>
              <a:rPr lang="nb-NO" dirty="0" err="1" smtClean="0"/>
              <a:t>ftp</a:t>
            </a:r>
            <a:r>
              <a:rPr lang="nb-NO" dirty="0" smtClean="0"/>
              <a:t> tilgang, innlegg på Usenet, …</a:t>
            </a:r>
          </a:p>
          <a:p>
            <a:pPr marL="457200" lvl="1" indent="0">
              <a:buNone/>
            </a:pPr>
            <a:endParaRPr lang="nb-NO" dirty="0" smtClean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kstSylinder 6"/>
          <p:cNvSpPr txBox="1"/>
          <p:nvPr/>
        </p:nvSpPr>
        <p:spPr>
          <a:xfrm>
            <a:off x="813441" y="3054151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nb-NO" sz="2400" dirty="0"/>
              <a:t>http://</a:t>
            </a:r>
            <a:r>
              <a:rPr lang="nb-NO" sz="2400" dirty="0" smtClean="0"/>
              <a:t>www.it.hiof.no/grit/problem/uke1/problem1.html</a:t>
            </a:r>
            <a:endParaRPr lang="nb-NO" sz="2400" dirty="0"/>
          </a:p>
        </p:txBody>
      </p:sp>
      <p:sp>
        <p:nvSpPr>
          <p:cNvPr id="8" name="TekstSylinder 7"/>
          <p:cNvSpPr txBox="1"/>
          <p:nvPr/>
        </p:nvSpPr>
        <p:spPr>
          <a:xfrm>
            <a:off x="323528" y="4149080"/>
            <a:ext cx="1908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Protokoll:</a:t>
            </a:r>
          </a:p>
          <a:p>
            <a:r>
              <a:rPr lang="nb-NO" dirty="0" smtClean="0"/>
              <a:t>HTTP, FTP eller file</a:t>
            </a:r>
            <a:endParaRPr lang="nb-NO" dirty="0"/>
          </a:p>
        </p:txBody>
      </p:sp>
      <p:cxnSp>
        <p:nvCxnSpPr>
          <p:cNvPr id="19" name="Rett linje 18"/>
          <p:cNvCxnSpPr/>
          <p:nvPr/>
        </p:nvCxnSpPr>
        <p:spPr>
          <a:xfrm>
            <a:off x="813441" y="3515816"/>
            <a:ext cx="662215" cy="0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linje 20"/>
          <p:cNvCxnSpPr/>
          <p:nvPr/>
        </p:nvCxnSpPr>
        <p:spPr>
          <a:xfrm flipH="1">
            <a:off x="971600" y="3515816"/>
            <a:ext cx="172948" cy="633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linje 21"/>
          <p:cNvCxnSpPr/>
          <p:nvPr/>
        </p:nvCxnSpPr>
        <p:spPr>
          <a:xfrm>
            <a:off x="1701164" y="3515816"/>
            <a:ext cx="1862724" cy="0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Sylinder 23"/>
          <p:cNvSpPr txBox="1"/>
          <p:nvPr/>
        </p:nvSpPr>
        <p:spPr>
          <a:xfrm>
            <a:off x="1730629" y="5075892"/>
            <a:ext cx="3666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Adressen til datamaskinen (serveren)</a:t>
            </a:r>
            <a:endParaRPr lang="nb-NO" dirty="0"/>
          </a:p>
        </p:txBody>
      </p:sp>
      <p:cxnSp>
        <p:nvCxnSpPr>
          <p:cNvPr id="26" name="Rett linje 25"/>
          <p:cNvCxnSpPr/>
          <p:nvPr/>
        </p:nvCxnSpPr>
        <p:spPr>
          <a:xfrm>
            <a:off x="2632526" y="3515816"/>
            <a:ext cx="427306" cy="15600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tt linje 26"/>
          <p:cNvCxnSpPr/>
          <p:nvPr/>
        </p:nvCxnSpPr>
        <p:spPr>
          <a:xfrm>
            <a:off x="3707904" y="3514557"/>
            <a:ext cx="4320480" cy="0"/>
          </a:xfrm>
          <a:prstGeom prst="line">
            <a:avLst/>
          </a:prstGeom>
          <a:ln w="25400"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Sylinder 28"/>
          <p:cNvSpPr txBox="1"/>
          <p:nvPr/>
        </p:nvSpPr>
        <p:spPr>
          <a:xfrm>
            <a:off x="5652120" y="4417085"/>
            <a:ext cx="1845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Katalog og filnavn</a:t>
            </a:r>
            <a:endParaRPr lang="nb-NO" dirty="0"/>
          </a:p>
        </p:txBody>
      </p:sp>
      <p:cxnSp>
        <p:nvCxnSpPr>
          <p:cNvPr id="31" name="Rett linje 30"/>
          <p:cNvCxnSpPr>
            <a:endCxn id="29" idx="0"/>
          </p:cNvCxnSpPr>
          <p:nvPr/>
        </p:nvCxnSpPr>
        <p:spPr>
          <a:xfrm>
            <a:off x="5796136" y="3515816"/>
            <a:ext cx="778769" cy="901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Sylinder 31"/>
          <p:cNvSpPr txBox="1"/>
          <p:nvPr/>
        </p:nvSpPr>
        <p:spPr>
          <a:xfrm>
            <a:off x="321157" y="5696931"/>
            <a:ext cx="2308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hlinkClick r:id="rId2"/>
              </a:rPr>
              <a:t>ftp://ftp.ibiblio.org/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4311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Websidens anatomi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Websted		</a:t>
            </a:r>
            <a:r>
              <a:rPr lang="nb-NO" sz="2000" dirty="0" smtClean="0"/>
              <a:t>(eng web </a:t>
            </a:r>
            <a:r>
              <a:rPr lang="nb-NO" sz="2000" dirty="0" err="1" smtClean="0"/>
              <a:t>site</a:t>
            </a:r>
            <a:r>
              <a:rPr lang="nb-NO" sz="2000" dirty="0" smtClean="0"/>
              <a:t>) En samling websider linket sammen 			til en meningsfull enhet </a:t>
            </a:r>
          </a:p>
          <a:p>
            <a:r>
              <a:rPr lang="nb-NO" dirty="0" smtClean="0"/>
              <a:t>Webserver	</a:t>
            </a:r>
            <a:r>
              <a:rPr lang="en-US" sz="2000" dirty="0" err="1"/>
              <a:t>Programvare</a:t>
            </a:r>
            <a:r>
              <a:rPr lang="en-US" sz="2000" dirty="0"/>
              <a:t> </a:t>
            </a:r>
            <a:r>
              <a:rPr lang="en-US" sz="2000" dirty="0" err="1"/>
              <a:t>som</a:t>
            </a:r>
            <a:r>
              <a:rPr lang="en-US" sz="2000" dirty="0"/>
              <a:t> </a:t>
            </a:r>
            <a:r>
              <a:rPr lang="en-US" sz="2000" dirty="0" err="1"/>
              <a:t>distribuerer</a:t>
            </a:r>
            <a:r>
              <a:rPr lang="en-US" sz="2000" dirty="0"/>
              <a:t> </a:t>
            </a:r>
            <a:r>
              <a:rPr lang="en-US" sz="2000" dirty="0" err="1"/>
              <a:t>websider</a:t>
            </a:r>
            <a:r>
              <a:rPr lang="en-US" sz="2000" dirty="0"/>
              <a:t> </a:t>
            </a:r>
            <a:r>
              <a:rPr lang="en-US" sz="2000" dirty="0" err="1"/>
              <a:t>og</a:t>
            </a:r>
            <a:r>
              <a:rPr lang="en-US" sz="2000" dirty="0"/>
              <a:t>/</a:t>
            </a:r>
            <a:r>
              <a:rPr lang="en-US" sz="2000" dirty="0" err="1"/>
              <a:t>eller</a:t>
            </a:r>
            <a:r>
              <a:rPr lang="en-US" sz="2000" dirty="0"/>
              <a:t> </a:t>
            </a:r>
            <a:r>
              <a:rPr lang="en-US" sz="2000" dirty="0" smtClean="0"/>
              <a:t>			</a:t>
            </a:r>
            <a:r>
              <a:rPr lang="en-US" sz="2000" dirty="0" err="1" smtClean="0"/>
              <a:t>maskine</a:t>
            </a:r>
            <a:r>
              <a:rPr lang="en-US" sz="2000" dirty="0" smtClean="0"/>
              <a:t> </a:t>
            </a:r>
            <a:r>
              <a:rPr lang="en-US" sz="2000" dirty="0" err="1"/>
              <a:t>hvor</a:t>
            </a:r>
            <a:r>
              <a:rPr lang="en-US" sz="2000" dirty="0"/>
              <a:t> </a:t>
            </a:r>
            <a:r>
              <a:rPr lang="en-US" sz="2000" dirty="0" err="1"/>
              <a:t>programmet</a:t>
            </a:r>
            <a:r>
              <a:rPr lang="en-US" sz="2000" dirty="0"/>
              <a:t> </a:t>
            </a:r>
            <a:r>
              <a:rPr lang="en-US" sz="2000" dirty="0" err="1"/>
              <a:t>kjører</a:t>
            </a:r>
            <a:endParaRPr lang="en-US" sz="2000" dirty="0"/>
          </a:p>
          <a:p>
            <a:r>
              <a:rPr lang="nb-NO" dirty="0" smtClean="0"/>
              <a:t>Webside		</a:t>
            </a:r>
            <a:r>
              <a:rPr lang="nb-NO" sz="2000" dirty="0" smtClean="0"/>
              <a:t>(eng </a:t>
            </a:r>
            <a:r>
              <a:rPr lang="nb-NO" sz="2000" dirty="0" err="1" smtClean="0"/>
              <a:t>wep</a:t>
            </a:r>
            <a:r>
              <a:rPr lang="nb-NO" sz="2000" dirty="0" smtClean="0"/>
              <a:t> page) Et enkelt dokument på et websted</a:t>
            </a:r>
          </a:p>
          <a:p>
            <a:r>
              <a:rPr lang="nb-NO" dirty="0" smtClean="0"/>
              <a:t>Hjemmeside	</a:t>
            </a:r>
            <a:r>
              <a:rPr lang="nb-NO" sz="2000" dirty="0" smtClean="0"/>
              <a:t>(eng </a:t>
            </a:r>
            <a:r>
              <a:rPr lang="nb-NO" sz="2000" dirty="0" err="1" smtClean="0"/>
              <a:t>home</a:t>
            </a:r>
            <a:r>
              <a:rPr lang="nb-NO" sz="2000" dirty="0" smtClean="0"/>
              <a:t> page) Inngangssiden på et websted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39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Websted strukturer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26.08.2016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09737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557" y="2270907"/>
            <a:ext cx="17907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354" y="3799309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557" y="3808834"/>
            <a:ext cx="180022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Sylinder 6"/>
          <p:cNvSpPr txBox="1"/>
          <p:nvPr/>
        </p:nvSpPr>
        <p:spPr>
          <a:xfrm>
            <a:off x="1842230" y="3068960"/>
            <a:ext cx="1114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Hierarkisk</a:t>
            </a:r>
            <a:endParaRPr lang="nb-NO" dirty="0"/>
          </a:p>
        </p:txBody>
      </p:sp>
      <p:sp>
        <p:nvSpPr>
          <p:cNvPr id="12" name="TekstSylinder 11"/>
          <p:cNvSpPr txBox="1"/>
          <p:nvPr/>
        </p:nvSpPr>
        <p:spPr>
          <a:xfrm>
            <a:off x="5207671" y="3068960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Lineær</a:t>
            </a:r>
            <a:endParaRPr lang="nb-NO" dirty="0"/>
          </a:p>
        </p:txBody>
      </p:sp>
      <p:sp>
        <p:nvSpPr>
          <p:cNvPr id="13" name="TekstSylinder 12"/>
          <p:cNvSpPr txBox="1"/>
          <p:nvPr/>
        </p:nvSpPr>
        <p:spPr>
          <a:xfrm>
            <a:off x="5487340" y="5301208"/>
            <a:ext cx="618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Web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1890540" y="5301208"/>
            <a:ext cx="598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N</a:t>
            </a:r>
            <a:r>
              <a:rPr lang="nb-NO" dirty="0" smtClean="0"/>
              <a:t>ett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1708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6472</TotalTime>
  <Words>1038</Words>
  <Application>Microsoft Office PowerPoint</Application>
  <PresentationFormat>Skjermfremvisning (4:3)</PresentationFormat>
  <Paragraphs>293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27</vt:i4>
      </vt:variant>
    </vt:vector>
  </HeadingPairs>
  <TitlesOfParts>
    <vt:vector size="28" baseType="lpstr">
      <vt:lpstr>hio1</vt:lpstr>
      <vt:lpstr>Intro til WWW, HTML5 og CSS</vt:lpstr>
      <vt:lpstr>World Wide Web</vt:lpstr>
      <vt:lpstr>Hvordan www fungerer</vt:lpstr>
      <vt:lpstr>Web browser</vt:lpstr>
      <vt:lpstr>Viktige Web Browsere</vt:lpstr>
      <vt:lpstr>Vi bruker Firefox og Chrome</vt:lpstr>
      <vt:lpstr>URL: Uniform Resource Locator</vt:lpstr>
      <vt:lpstr>Websidens anatomi</vt:lpstr>
      <vt:lpstr>Websted strukturer</vt:lpstr>
      <vt:lpstr>Hva er HTML?</vt:lpstr>
      <vt:lpstr>Fra XHTML 1.1 til HTML5</vt:lpstr>
      <vt:lpstr>For å lage websider trenger vi en editor</vt:lpstr>
      <vt:lpstr>En webside</vt:lpstr>
      <vt:lpstr>Elementære tagger</vt:lpstr>
      <vt:lpstr>Text-tagger</vt:lpstr>
      <vt:lpstr>Semantiske tagger</vt:lpstr>
      <vt:lpstr>Lister</vt:lpstr>
      <vt:lpstr>Nøsta Lister</vt:lpstr>
      <vt:lpstr>Linker</vt:lpstr>
      <vt:lpstr>Enkel meny</vt:lpstr>
      <vt:lpstr>Stilsett - CSS</vt:lpstr>
      <vt:lpstr>Interne Style Sheet</vt:lpstr>
      <vt:lpstr>Eksterne Style Sheet</vt:lpstr>
      <vt:lpstr>Forklaring link tag</vt:lpstr>
      <vt:lpstr>Inline Style Sheet Brukes lite, hvorfor?</vt:lpstr>
      <vt:lpstr>Hvordan skal jeg huske alt?</vt:lpstr>
      <vt:lpstr>Oppgave til mandag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til HTML5 og CSS</dc:title>
  <dc:creator>hakon tolsby</dc:creator>
  <cp:lastModifiedBy>hakont</cp:lastModifiedBy>
  <cp:revision>61</cp:revision>
  <cp:lastPrinted>2015-08-20T10:52:36Z</cp:lastPrinted>
  <dcterms:created xsi:type="dcterms:W3CDTF">2011-08-23T19:10:13Z</dcterms:created>
  <dcterms:modified xsi:type="dcterms:W3CDTF">2016-08-26T10:46:05Z</dcterms:modified>
</cp:coreProperties>
</file>