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82" r:id="rId4"/>
    <p:sldId id="283" r:id="rId5"/>
    <p:sldId id="284" r:id="rId6"/>
    <p:sldId id="260" r:id="rId7"/>
    <p:sldId id="285" r:id="rId8"/>
    <p:sldId id="286" r:id="rId9"/>
    <p:sldId id="287" r:id="rId10"/>
    <p:sldId id="258" r:id="rId11"/>
    <p:sldId id="259" r:id="rId12"/>
    <p:sldId id="261" r:id="rId13"/>
    <p:sldId id="262" r:id="rId14"/>
    <p:sldId id="263" r:id="rId15"/>
    <p:sldId id="264" r:id="rId16"/>
    <p:sldId id="265" r:id="rId17"/>
    <p:sldId id="289" r:id="rId18"/>
    <p:sldId id="266" r:id="rId19"/>
    <p:sldId id="267" r:id="rId20"/>
    <p:sldId id="268" r:id="rId21"/>
    <p:sldId id="269" r:id="rId22"/>
    <p:sldId id="273" r:id="rId23"/>
    <p:sldId id="275" r:id="rId24"/>
    <p:sldId id="276" r:id="rId25"/>
    <p:sldId id="277" r:id="rId26"/>
    <p:sldId id="278" r:id="rId27"/>
    <p:sldId id="279" r:id="rId28"/>
    <p:sldId id="280" r:id="rId29"/>
    <p:sldId id="288" r:id="rId30"/>
    <p:sldId id="281" r:id="rId31"/>
    <p:sldId id="274" r:id="rId32"/>
  </p:sldIdLst>
  <p:sldSz cx="9144000" cy="6858000" type="screen4x3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2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84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6857D8-F32B-4D0E-A304-A1341D694356}" type="datetimeFigureOut">
              <a:rPr lang="nb-NO" smtClean="0"/>
              <a:pPr/>
              <a:t>24.08.2017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BF0F5-8830-41E1-9146-646AE081765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91768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5B1AE8-E0DB-4B48-B87D-BDEB6AD3D5FF}" type="datetimeFigureOut">
              <a:rPr lang="nb-NO" smtClean="0"/>
              <a:pPr/>
              <a:t>24.08.2017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5951"/>
            <a:ext cx="5438775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A04E44-6EE8-4F65-995C-50DD344DE58E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730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35A0-CB47-4FD0-9771-52AC0833CE4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ACB5-F1D6-499D-891C-8A4A21F7904D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C6ED-EE3D-4F64-BC90-8AB21D62688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65448-8D88-421A-9321-24ED0C3C1F47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2EF6-A9A3-4660-8E10-F79A51775AAA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8CA1-66F2-4482-BDC5-4207CECC6CA9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85D6F-9E2C-443A-8B45-71E8C4FB82BD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8796-B43C-4C1C-A326-4890AA172C77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CBC1-75C7-4258-88C1-3F1C0B863CD8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891E0-2CFA-4E0A-A7FA-6950B159E77D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8229600" cy="4697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5198D-07ED-4D94-8C7A-80FF2CC2FE30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9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fooyer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6154043"/>
            <a:ext cx="9144000" cy="418229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0" y="1285860"/>
            <a:ext cx="9144000" cy="0"/>
          </a:xfrm>
          <a:prstGeom prst="line">
            <a:avLst/>
          </a:prstGeom>
          <a:ln w="25400">
            <a:solidFill>
              <a:srgbClr val="2823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Studieteknikk</a:t>
            </a:r>
            <a:r>
              <a:rPr lang="en-US" dirty="0" smtClean="0"/>
              <a:t> for </a:t>
            </a:r>
            <a:r>
              <a:rPr lang="en-US" dirty="0" err="1" smtClean="0"/>
              <a:t>nybegynnere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err="1" smtClean="0"/>
              <a:t>Basert</a:t>
            </a:r>
            <a:r>
              <a:rPr lang="en-US" sz="2000" dirty="0" smtClean="0"/>
              <a:t> </a:t>
            </a:r>
            <a:r>
              <a:rPr lang="en-US" sz="2000" dirty="0" err="1" smtClean="0"/>
              <a:t>på</a:t>
            </a:r>
            <a:r>
              <a:rPr lang="en-US" sz="2000" dirty="0" smtClean="0"/>
              <a:t> </a:t>
            </a:r>
            <a:r>
              <a:rPr lang="en-US" sz="2000" dirty="0" err="1" smtClean="0"/>
              <a:t>boka</a:t>
            </a:r>
            <a:r>
              <a:rPr lang="en-US" sz="2000" dirty="0" smtClean="0"/>
              <a:t>: </a:t>
            </a:r>
            <a:r>
              <a:rPr lang="en-US" sz="2000" i="1" dirty="0" smtClean="0"/>
              <a:t>101 </a:t>
            </a:r>
            <a:r>
              <a:rPr lang="en-US" sz="2000" i="1" dirty="0" err="1" smtClean="0"/>
              <a:t>gode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råd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om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studieteknikk</a:t>
            </a:r>
            <a:r>
              <a:rPr lang="en-US" sz="2000" i="1" dirty="0" smtClean="0"/>
              <a:t>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/>
              <a:t>av</a:t>
            </a:r>
            <a:r>
              <a:rPr lang="en-US" sz="2000" dirty="0" smtClean="0"/>
              <a:t> </a:t>
            </a:r>
            <a:r>
              <a:rPr lang="en-US" sz="2000" dirty="0" err="1"/>
              <a:t>V</a:t>
            </a:r>
            <a:r>
              <a:rPr lang="en-US" sz="2000" dirty="0" err="1" smtClean="0"/>
              <a:t>egard</a:t>
            </a:r>
            <a:r>
              <a:rPr lang="en-US" sz="2000" dirty="0" smtClean="0"/>
              <a:t> </a:t>
            </a:r>
            <a:r>
              <a:rPr lang="en-US" sz="2000" dirty="0" err="1" smtClean="0"/>
              <a:t>Molnes</a:t>
            </a:r>
            <a:r>
              <a:rPr lang="en-US" sz="2000" dirty="0" smtClean="0"/>
              <a:t> </a:t>
            </a:r>
            <a:r>
              <a:rPr lang="en-US" sz="2000" dirty="0" err="1" smtClean="0"/>
              <a:t>og</a:t>
            </a:r>
            <a:r>
              <a:rPr lang="en-US" sz="2000" dirty="0" smtClean="0"/>
              <a:t> </a:t>
            </a:r>
            <a:r>
              <a:rPr lang="en-US" sz="2000" dirty="0" err="1" smtClean="0"/>
              <a:t>Vidar</a:t>
            </a:r>
            <a:r>
              <a:rPr lang="en-US" sz="2000" dirty="0" smtClean="0"/>
              <a:t> </a:t>
            </a:r>
            <a:r>
              <a:rPr lang="en-US" sz="2000" dirty="0" err="1" smtClean="0"/>
              <a:t>Kjetilstad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Håkon</a:t>
            </a:r>
            <a:r>
              <a:rPr lang="en-US" dirty="0" smtClean="0"/>
              <a:t> </a:t>
            </a:r>
            <a:r>
              <a:rPr lang="en-US" dirty="0" err="1" smtClean="0"/>
              <a:t>Tolsby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8503-1B53-412C-85BE-FC2CA33B7D6F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Tekstmarkering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Gir aktiv lesing </a:t>
            </a:r>
            <a:r>
              <a:rPr lang="nb-NO" sz="1800" dirty="0" smtClean="0"/>
              <a:t>(hva er viktig?)</a:t>
            </a:r>
          </a:p>
          <a:p>
            <a:r>
              <a:rPr lang="nb-NO" dirty="0" smtClean="0"/>
              <a:t>Letter repetisjon </a:t>
            </a:r>
          </a:p>
          <a:p>
            <a:r>
              <a:rPr lang="nb-NO" dirty="0" smtClean="0"/>
              <a:t>Styrker hukommelsen </a:t>
            </a:r>
            <a:r>
              <a:rPr lang="nb-NO" sz="1800" dirty="0" smtClean="0"/>
              <a:t>(holder oppmerksomheten på ordene)</a:t>
            </a:r>
          </a:p>
          <a:p>
            <a:endParaRPr lang="nb-NO" sz="1800" dirty="0"/>
          </a:p>
          <a:p>
            <a:r>
              <a:rPr lang="nb-NO" dirty="0" smtClean="0"/>
              <a:t>Marker nøkkelsetninger heller enn nøkkelord.</a:t>
            </a:r>
            <a:r>
              <a:rPr lang="nb-NO" dirty="0"/>
              <a:t> </a:t>
            </a:r>
            <a:endParaRPr lang="nb-NO" dirty="0" smtClean="0"/>
          </a:p>
          <a:p>
            <a:pPr lvl="1"/>
            <a:r>
              <a:rPr lang="nb-NO" dirty="0" smtClean="0"/>
              <a:t>Bedre forståelse</a:t>
            </a:r>
          </a:p>
          <a:p>
            <a:pPr lvl="1"/>
            <a:r>
              <a:rPr lang="nb-NO" dirty="0" smtClean="0"/>
              <a:t>Lettere å repetere</a:t>
            </a:r>
          </a:p>
          <a:p>
            <a:r>
              <a:rPr lang="nb-NO" dirty="0"/>
              <a:t>M</a:t>
            </a:r>
            <a:r>
              <a:rPr lang="nb-NO" dirty="0" smtClean="0"/>
              <a:t>arker </a:t>
            </a:r>
            <a:r>
              <a:rPr lang="nb-NO" dirty="0" err="1" smtClean="0"/>
              <a:t>ca</a:t>
            </a:r>
            <a:r>
              <a:rPr lang="nb-NO" dirty="0" smtClean="0"/>
              <a:t> 20% a teksten</a:t>
            </a:r>
          </a:p>
          <a:p>
            <a:pPr lvl="1"/>
            <a:r>
              <a:rPr lang="nb-NO" dirty="0" smtClean="0"/>
              <a:t>Noen ganger mer og noen ganger mindre</a:t>
            </a:r>
          </a:p>
          <a:p>
            <a:endParaRPr lang="nb-NO" dirty="0" smtClean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653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Ofte markerer man for mye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Bruk blyant første gang du leser. Marker i margen.</a:t>
            </a:r>
          </a:p>
          <a:p>
            <a:r>
              <a:rPr lang="nb-NO" dirty="0" smtClean="0"/>
              <a:t>Bruk tusj ved andre gangs gjennomlesing</a:t>
            </a:r>
          </a:p>
          <a:p>
            <a:endParaRPr lang="nb-NO" dirty="0"/>
          </a:p>
          <a:p>
            <a:r>
              <a:rPr lang="nb-NO" dirty="0" smtClean="0"/>
              <a:t>Bruk av fargekoder:</a:t>
            </a:r>
          </a:p>
          <a:p>
            <a:pPr lvl="1"/>
            <a:r>
              <a:rPr lang="nb-NO" dirty="0" smtClean="0"/>
              <a:t>Overskrift – rød</a:t>
            </a:r>
          </a:p>
          <a:p>
            <a:pPr lvl="1"/>
            <a:r>
              <a:rPr lang="nb-NO" dirty="0" smtClean="0"/>
              <a:t>Definisjoner – oransje</a:t>
            </a:r>
          </a:p>
          <a:p>
            <a:pPr lvl="1"/>
            <a:r>
              <a:rPr lang="nb-NO" dirty="0" smtClean="0"/>
              <a:t>Viktige fakta – gult</a:t>
            </a:r>
          </a:p>
          <a:p>
            <a:pPr lvl="1"/>
            <a:r>
              <a:rPr lang="nb-NO" dirty="0" smtClean="0"/>
              <a:t>Forklaringer og eksempler – grønt</a:t>
            </a:r>
          </a:p>
          <a:p>
            <a:pPr marL="457200" lvl="1" indent="0">
              <a:buNone/>
            </a:pP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2808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Notatteknikk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 smtClean="0"/>
              <a:t>Undersøkelser viser at studenter som noterer i timene får gjennomgående bedre karakterer enn de som ikke gjør det.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 smtClean="0"/>
              <a:t>Hvorfor? </a:t>
            </a:r>
          </a:p>
          <a:p>
            <a:r>
              <a:rPr lang="nb-NO" dirty="0" smtClean="0"/>
              <a:t>Bedre innlæring, lettere å huske stoffet</a:t>
            </a:r>
          </a:p>
          <a:p>
            <a:r>
              <a:rPr lang="nb-NO" dirty="0" smtClean="0"/>
              <a:t>Lytte – Se – Skrive</a:t>
            </a:r>
          </a:p>
          <a:p>
            <a:pPr marL="0" indent="0">
              <a:buNone/>
            </a:pPr>
            <a:endParaRPr lang="nb-NO" sz="1800" dirty="0" smtClean="0"/>
          </a:p>
          <a:p>
            <a:pPr marL="0" lvl="0" indent="0">
              <a:buNone/>
            </a:pPr>
            <a:r>
              <a:rPr lang="nb-NO" sz="2400" dirty="0" smtClean="0"/>
              <a:t>Hva med dem som sjekker FB, </a:t>
            </a:r>
            <a:r>
              <a:rPr lang="nb-NO" sz="2400" dirty="0" err="1" smtClean="0"/>
              <a:t>Instagram</a:t>
            </a:r>
            <a:r>
              <a:rPr lang="nb-NO" sz="2400" dirty="0" smtClean="0"/>
              <a:t>, VG, spill???</a:t>
            </a:r>
            <a:endParaRPr lang="nb-NO" sz="2400" dirty="0"/>
          </a:p>
          <a:p>
            <a:pPr marL="0" indent="0">
              <a:buNone/>
            </a:pPr>
            <a:endParaRPr lang="nb-NO" sz="18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693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Hvordan notere?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nb-NO" dirty="0"/>
              <a:t>Bruk A4-ark, fordi du da har rikelig med plass.</a:t>
            </a:r>
            <a:endParaRPr lang="nb-NO" sz="2400" dirty="0"/>
          </a:p>
          <a:p>
            <a:pPr lvl="0"/>
            <a:r>
              <a:rPr lang="nb-NO" dirty="0"/>
              <a:t>Skriv tydelig. Husk at du skal bruke notatene ved repetisjon.</a:t>
            </a:r>
            <a:endParaRPr lang="nb-NO" sz="2400" dirty="0"/>
          </a:p>
          <a:p>
            <a:pPr lvl="0"/>
            <a:r>
              <a:rPr lang="nb-NO" dirty="0"/>
              <a:t>Sløs med plassen slik at du kan fylle på underveis/etterpå.</a:t>
            </a:r>
            <a:endParaRPr lang="nb-NO" sz="2400" dirty="0"/>
          </a:p>
          <a:p>
            <a:r>
              <a:rPr lang="nb-NO" dirty="0" smtClean="0"/>
              <a:t>Lytt </a:t>
            </a:r>
            <a:r>
              <a:rPr lang="nb-NO" dirty="0"/>
              <a:t>– vurder – formuler – noter </a:t>
            </a:r>
            <a:endParaRPr lang="nb-NO" sz="2400" dirty="0"/>
          </a:p>
          <a:p>
            <a:pPr lvl="1"/>
            <a:r>
              <a:rPr lang="nb-NO" dirty="0" smtClean="0"/>
              <a:t>Ved </a:t>
            </a:r>
            <a:r>
              <a:rPr lang="nb-NO" dirty="0"/>
              <a:t>forelesningsnotater prøver du å formulere setningene med egen ord</a:t>
            </a:r>
            <a:r>
              <a:rPr lang="nb-NO" dirty="0" smtClean="0"/>
              <a:t>. </a:t>
            </a:r>
          </a:p>
          <a:p>
            <a:pPr lvl="1"/>
            <a:r>
              <a:rPr lang="nb-NO" dirty="0" smtClean="0"/>
              <a:t>Suppler </a:t>
            </a:r>
            <a:r>
              <a:rPr lang="nb-NO" dirty="0"/>
              <a:t>notatene etter forelesningen.</a:t>
            </a:r>
          </a:p>
          <a:p>
            <a:pPr lvl="0"/>
            <a:r>
              <a:rPr lang="nb-NO" dirty="0"/>
              <a:t>Bruk farger, gjerne samme fargekoding som ved tekstmarkering.</a:t>
            </a:r>
            <a:endParaRPr lang="nb-NO" sz="2400" dirty="0"/>
          </a:p>
          <a:p>
            <a:pPr lvl="1"/>
            <a:r>
              <a:rPr lang="nb-NO" dirty="0"/>
              <a:t>Rødt på overskrifter</a:t>
            </a:r>
            <a:endParaRPr lang="nb-NO" sz="2000" dirty="0"/>
          </a:p>
          <a:p>
            <a:pPr lvl="1"/>
            <a:r>
              <a:rPr lang="nb-NO" dirty="0"/>
              <a:t>Grønt på fakta</a:t>
            </a:r>
            <a:endParaRPr lang="nb-NO" sz="2000" dirty="0"/>
          </a:p>
          <a:p>
            <a:pPr lvl="1"/>
            <a:r>
              <a:rPr lang="nb-NO" dirty="0"/>
              <a:t>Gult på forklaringer/eksempel</a:t>
            </a:r>
            <a:endParaRPr lang="nb-NO" sz="2000" dirty="0"/>
          </a:p>
          <a:p>
            <a:pPr lvl="1"/>
            <a:r>
              <a:rPr lang="nb-NO" dirty="0"/>
              <a:t>Blått på definisjoner</a:t>
            </a:r>
            <a:endParaRPr lang="nb-NO" sz="2000" dirty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6866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Tankekart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268761"/>
            <a:ext cx="8435280" cy="1512167"/>
          </a:xfrm>
        </p:spPr>
        <p:txBody>
          <a:bodyPr>
            <a:normAutofit fontScale="47500" lnSpcReduction="20000"/>
          </a:bodyPr>
          <a:lstStyle/>
          <a:p>
            <a:endParaRPr lang="nb-NO" dirty="0"/>
          </a:p>
          <a:p>
            <a:r>
              <a:rPr lang="nb-NO" sz="4500" dirty="0"/>
              <a:t>Tankekart, hjernekart eller </a:t>
            </a:r>
            <a:r>
              <a:rPr lang="nb-NO" sz="4500" dirty="0" err="1"/>
              <a:t>mind</a:t>
            </a:r>
            <a:r>
              <a:rPr lang="nb-NO" sz="4500" dirty="0"/>
              <a:t> </a:t>
            </a:r>
            <a:r>
              <a:rPr lang="nb-NO" sz="4500" dirty="0" err="1"/>
              <a:t>map</a:t>
            </a:r>
            <a:r>
              <a:rPr lang="nb-NO" sz="4500" dirty="0"/>
              <a:t>. Kjært barn har mange navn.</a:t>
            </a:r>
          </a:p>
          <a:p>
            <a:r>
              <a:rPr lang="nb-NO" sz="4500" dirty="0"/>
              <a:t>Mange synes det er enkelt å repetere ting ved å bruke tankekart. Det er også en nyttig metode å bruke for dem som sliter med dysleksi.</a:t>
            </a:r>
          </a:p>
          <a:p>
            <a:r>
              <a:rPr lang="nb-NO" sz="4500" dirty="0" smtClean="0"/>
              <a:t>Mange bøker om metoden</a:t>
            </a:r>
            <a:r>
              <a:rPr lang="nb-NO" sz="4500" dirty="0"/>
              <a:t>.</a:t>
            </a:r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1" y="2708920"/>
            <a:ext cx="7852605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7050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Planlegging – nøkkelen til effektivitet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b-NO" sz="1600" dirty="0"/>
          </a:p>
          <a:p>
            <a:r>
              <a:rPr lang="nb-NO" dirty="0"/>
              <a:t>Planlegging er alfa og omega i studiene. 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sz="1800" dirty="0" smtClean="0"/>
              <a:t>Hvis </a:t>
            </a:r>
            <a:r>
              <a:rPr lang="nb-NO" sz="1800" dirty="0"/>
              <a:t>du ikke planlegger hva du skal gjøre så kan tiden din bli spist opp av tidsrøvere (TV, data, sove til langt på dag, snakkesalige venner, m.m.).</a:t>
            </a:r>
          </a:p>
          <a:p>
            <a:r>
              <a:rPr lang="nb-NO" dirty="0"/>
              <a:t>Studiene dine er viktige, men hvis du planlegger og bruker tiden </a:t>
            </a:r>
            <a:r>
              <a:rPr lang="nb-NO" dirty="0" smtClean="0"/>
              <a:t>effektivt, </a:t>
            </a:r>
            <a:r>
              <a:rPr lang="nb-NO" dirty="0"/>
              <a:t>så får du tid til både studiene og det å være sosial.</a:t>
            </a:r>
            <a:endParaRPr lang="nb-NO" sz="2400" dirty="0"/>
          </a:p>
          <a:p>
            <a:r>
              <a:rPr lang="nb-NO" dirty="0" smtClean="0"/>
              <a:t>Et fulltidsstudie innebærer 40 til 50 timers arbeid i uken.</a:t>
            </a:r>
            <a:endParaRPr lang="nb-NO" sz="2400" dirty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9247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Slik gjør du</a:t>
            </a:r>
            <a:r>
              <a:rPr lang="nb-NO" dirty="0" smtClean="0"/>
              <a:t>: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nb-NO" dirty="0" smtClean="0"/>
              <a:t>Bruk </a:t>
            </a:r>
            <a:r>
              <a:rPr lang="nb-NO" dirty="0"/>
              <a:t>et A4 ark og lag en plan for semesteret.</a:t>
            </a:r>
            <a:endParaRPr lang="nb-NO" sz="2400" dirty="0"/>
          </a:p>
          <a:p>
            <a:pPr lvl="1"/>
            <a:r>
              <a:rPr lang="nb-NO" dirty="0"/>
              <a:t>Når har du eksamen?</a:t>
            </a:r>
            <a:endParaRPr lang="nb-NO" sz="2000" dirty="0"/>
          </a:p>
          <a:p>
            <a:pPr lvl="1"/>
            <a:r>
              <a:rPr lang="nb-NO" dirty="0"/>
              <a:t>Hvilke tidsfrister er viktige?</a:t>
            </a:r>
            <a:endParaRPr lang="nb-NO" sz="2000" dirty="0"/>
          </a:p>
          <a:p>
            <a:pPr lvl="1"/>
            <a:r>
              <a:rPr lang="nb-NO" dirty="0"/>
              <a:t>Når har du innleveringer av prosjektarbeid m.m.?</a:t>
            </a:r>
            <a:endParaRPr lang="nb-NO" sz="2000" dirty="0"/>
          </a:p>
          <a:p>
            <a:r>
              <a:rPr lang="nb-NO" dirty="0"/>
              <a:t>Hver søndags ettermiddag setter du opp en ukeplan.</a:t>
            </a:r>
            <a:endParaRPr lang="nb-NO" sz="2400" dirty="0"/>
          </a:p>
          <a:p>
            <a:pPr lvl="0"/>
            <a:r>
              <a:rPr lang="nb-NO" dirty="0"/>
              <a:t>Før opp hva som skal gjøres i løpet av uka på et A4 ark</a:t>
            </a:r>
            <a:endParaRPr lang="nb-NO" sz="2400" dirty="0"/>
          </a:p>
          <a:p>
            <a:pPr lvl="1"/>
            <a:r>
              <a:rPr lang="nb-NO" dirty="0"/>
              <a:t>Innleveringsfrister</a:t>
            </a:r>
            <a:endParaRPr lang="nb-NO" sz="2000" dirty="0"/>
          </a:p>
          <a:p>
            <a:pPr lvl="1"/>
            <a:r>
              <a:rPr lang="nb-NO" dirty="0"/>
              <a:t>Nytt stoff som du skal gjennom</a:t>
            </a:r>
            <a:endParaRPr lang="nb-NO" sz="2000" dirty="0"/>
          </a:p>
          <a:p>
            <a:pPr lvl="1"/>
            <a:r>
              <a:rPr lang="nb-NO" dirty="0"/>
              <a:t>Hva du skal repetere</a:t>
            </a:r>
            <a:endParaRPr lang="nb-NO" sz="2000" dirty="0"/>
          </a:p>
          <a:p>
            <a:r>
              <a:rPr lang="nb-NO" dirty="0"/>
              <a:t>Dagsplan lager du kvelden før for dagen etter.</a:t>
            </a:r>
            <a:endParaRPr lang="nb-NO" sz="2400" dirty="0"/>
          </a:p>
          <a:p>
            <a:pPr lvl="0"/>
            <a:r>
              <a:rPr lang="nb-NO" dirty="0"/>
              <a:t>Når gjør du hva og hvor?</a:t>
            </a:r>
            <a:endParaRPr lang="nb-NO" sz="2400" dirty="0"/>
          </a:p>
          <a:p>
            <a:pPr lvl="1"/>
            <a:r>
              <a:rPr lang="nb-NO" dirty="0"/>
              <a:t>Hva skal du gjøre på lesesalen mandag kl.10.00-12.00?</a:t>
            </a:r>
            <a:endParaRPr lang="nb-NO" sz="2000" dirty="0"/>
          </a:p>
          <a:p>
            <a:pPr lvl="1"/>
            <a:r>
              <a:rPr lang="nb-NO" dirty="0"/>
              <a:t>Hvilke oppgaver?</a:t>
            </a:r>
            <a:endParaRPr lang="nb-NO" sz="2000" dirty="0"/>
          </a:p>
          <a:p>
            <a:pPr lvl="1"/>
            <a:r>
              <a:rPr lang="nb-NO" dirty="0"/>
              <a:t>Hvilke innleveringer?</a:t>
            </a:r>
            <a:endParaRPr lang="nb-NO" sz="2000" dirty="0"/>
          </a:p>
          <a:p>
            <a:pPr lvl="1"/>
            <a:r>
              <a:rPr lang="nb-NO" dirty="0"/>
              <a:t>Hva skal du lese?</a:t>
            </a:r>
            <a:endParaRPr lang="nb-NO" sz="2000" dirty="0"/>
          </a:p>
          <a:p>
            <a:pPr lvl="1"/>
            <a:r>
              <a:rPr lang="nb-NO" dirty="0"/>
              <a:t>Hva skal du repetere?</a:t>
            </a:r>
            <a:endParaRPr lang="nb-NO" sz="2000" dirty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6279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Min dagsplan</a:t>
            </a:r>
            <a:endParaRPr lang="nb-NO" dirty="0"/>
          </a:p>
        </p:txBody>
      </p:sp>
      <p:pic>
        <p:nvPicPr>
          <p:cNvPr id="7" name="Plassholder for innhold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11726" y="1928834"/>
            <a:ext cx="4704523" cy="3528392"/>
          </a:xfrm>
        </p:spPr>
      </p:pic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3835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Eksempel ukeplan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597" y="1412776"/>
            <a:ext cx="7669213" cy="461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86583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Repetisjon </a:t>
            </a:r>
            <a:r>
              <a:rPr lang="nb-NO" sz="2800" dirty="0" smtClean="0"/>
              <a:t>– nøkkelen til læring</a:t>
            </a:r>
            <a:endParaRPr lang="nb-NO" sz="28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199" y="1428737"/>
            <a:ext cx="8242945" cy="1928256"/>
          </a:xfrm>
        </p:spPr>
        <p:txBody>
          <a:bodyPr>
            <a:normAutofit fontScale="77500" lnSpcReduction="20000"/>
          </a:bodyPr>
          <a:lstStyle/>
          <a:p>
            <a:r>
              <a:rPr lang="nb-NO" dirty="0" smtClean="0"/>
              <a:t>Hva </a:t>
            </a:r>
            <a:r>
              <a:rPr lang="nb-NO" dirty="0"/>
              <a:t>skal du gjøre når du opplever at pensum du leste for et par uker siden er gått i glemmeboken. Den beste måten er å repetere systematisk.</a:t>
            </a:r>
            <a:endParaRPr lang="nb-NO" sz="2400" dirty="0"/>
          </a:p>
          <a:p>
            <a:pPr lvl="0"/>
            <a:r>
              <a:rPr lang="nb-NO" dirty="0"/>
              <a:t>Jo mer repetisjon dess lenger og bedre husker du det</a:t>
            </a:r>
            <a:endParaRPr lang="nb-NO" sz="2400" dirty="0"/>
          </a:p>
          <a:p>
            <a:pPr lvl="0"/>
            <a:r>
              <a:rPr lang="nb-NO" dirty="0"/>
              <a:t>Overfører kunnskapen fra </a:t>
            </a:r>
            <a:r>
              <a:rPr lang="nb-NO" dirty="0" smtClean="0"/>
              <a:t>korttidshukommelsen </a:t>
            </a:r>
            <a:r>
              <a:rPr lang="nb-NO" dirty="0"/>
              <a:t>til langtidshukommelsen</a:t>
            </a:r>
            <a:endParaRPr lang="nb-NO" sz="2400" dirty="0"/>
          </a:p>
          <a:p>
            <a:endParaRPr lang="nb-NO" sz="2400" dirty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068960"/>
            <a:ext cx="4848225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kstSylinder 6"/>
          <p:cNvSpPr txBox="1"/>
          <p:nvPr/>
        </p:nvSpPr>
        <p:spPr>
          <a:xfrm>
            <a:off x="467544" y="3284984"/>
            <a:ext cx="324036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nb-NO" sz="2200" dirty="0" smtClean="0"/>
              <a:t>Hvis du ikke repeterer vil 70-90 % av detaljene være borte etter 24 timer.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nb-NO" sz="2200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11544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Hvorfor</a:t>
            </a:r>
            <a:r>
              <a:rPr lang="en-US" dirty="0" smtClean="0"/>
              <a:t> </a:t>
            </a:r>
            <a:r>
              <a:rPr lang="en-US" dirty="0" err="1" smtClean="0"/>
              <a:t>studerer</a:t>
            </a:r>
            <a:r>
              <a:rPr lang="en-US" dirty="0" smtClean="0"/>
              <a:t> </a:t>
            </a:r>
            <a:r>
              <a:rPr lang="en-US" dirty="0" err="1" smtClean="0"/>
              <a:t>jeg</a:t>
            </a:r>
            <a:r>
              <a:rPr lang="en-US" dirty="0" smtClean="0"/>
              <a:t>? – </a:t>
            </a:r>
            <a:r>
              <a:rPr lang="en-US" dirty="0" err="1" smtClean="0"/>
              <a:t>målet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483113"/>
          </a:xfrm>
        </p:spPr>
        <p:txBody>
          <a:bodyPr>
            <a:normAutofit/>
          </a:bodyPr>
          <a:lstStyle/>
          <a:p>
            <a:pPr marL="800100" indent="-457200">
              <a:spcBef>
                <a:spcPts val="1200"/>
              </a:spcBef>
            </a:pPr>
            <a:r>
              <a:rPr lang="en-US" dirty="0" err="1" smtClean="0"/>
              <a:t>Hvorfor</a:t>
            </a:r>
            <a:r>
              <a:rPr lang="en-US" dirty="0" smtClean="0"/>
              <a:t> </a:t>
            </a:r>
            <a:r>
              <a:rPr lang="en-US" dirty="0" err="1" smtClean="0"/>
              <a:t>ønsker</a:t>
            </a:r>
            <a:r>
              <a:rPr lang="en-US" dirty="0" smtClean="0"/>
              <a:t> </a:t>
            </a:r>
            <a:r>
              <a:rPr lang="en-US" dirty="0" err="1" smtClean="0"/>
              <a:t>jeg</a:t>
            </a:r>
            <a:r>
              <a:rPr lang="en-US" dirty="0" smtClean="0"/>
              <a:t> å </a:t>
            </a:r>
            <a:r>
              <a:rPr lang="en-US" dirty="0" err="1" smtClean="0"/>
              <a:t>studere</a:t>
            </a:r>
            <a:endParaRPr lang="en-US" dirty="0" smtClean="0"/>
          </a:p>
          <a:p>
            <a:pPr marL="800100" indent="-457200">
              <a:spcBef>
                <a:spcPts val="1200"/>
              </a:spcBef>
            </a:pPr>
            <a:r>
              <a:rPr lang="en-US" dirty="0" err="1" smtClean="0"/>
              <a:t>Hva</a:t>
            </a:r>
            <a:r>
              <a:rPr lang="en-US" dirty="0" smtClean="0"/>
              <a:t> </a:t>
            </a:r>
            <a:r>
              <a:rPr lang="en-US" dirty="0" err="1" smtClean="0"/>
              <a:t>vil</a:t>
            </a:r>
            <a:r>
              <a:rPr lang="en-US" dirty="0" smtClean="0"/>
              <a:t> </a:t>
            </a:r>
            <a:r>
              <a:rPr lang="en-US" dirty="0" err="1" smtClean="0"/>
              <a:t>jeg</a:t>
            </a:r>
            <a:r>
              <a:rPr lang="en-US" dirty="0" smtClean="0"/>
              <a:t> med </a:t>
            </a:r>
            <a:r>
              <a:rPr lang="en-US" dirty="0" err="1" smtClean="0"/>
              <a:t>studiene</a:t>
            </a:r>
            <a:r>
              <a:rPr lang="en-US" dirty="0" smtClean="0"/>
              <a:t>?</a:t>
            </a:r>
          </a:p>
          <a:p>
            <a:pPr marL="800100" lvl="0" indent="-457200">
              <a:spcBef>
                <a:spcPts val="1200"/>
              </a:spcBef>
            </a:pPr>
            <a:r>
              <a:rPr lang="nb-NO" dirty="0" smtClean="0"/>
              <a:t>Hva </a:t>
            </a:r>
            <a:r>
              <a:rPr lang="nb-NO" dirty="0"/>
              <a:t>vil </a:t>
            </a:r>
            <a:r>
              <a:rPr lang="nb-NO" dirty="0" smtClean="0"/>
              <a:t>jeg </a:t>
            </a:r>
            <a:r>
              <a:rPr lang="nb-NO" dirty="0"/>
              <a:t>bruke det til?</a:t>
            </a:r>
          </a:p>
          <a:p>
            <a:pPr marL="800100" indent="-457200">
              <a:spcBef>
                <a:spcPts val="1200"/>
              </a:spcBef>
            </a:pPr>
            <a:endParaRPr lang="en-US" dirty="0" smtClean="0"/>
          </a:p>
          <a:p>
            <a:pPr marL="800100" indent="-457200">
              <a:spcBef>
                <a:spcPts val="1200"/>
              </a:spcBef>
            </a:pPr>
            <a:r>
              <a:rPr lang="en-US" dirty="0" smtClean="0"/>
              <a:t>Å </a:t>
            </a:r>
            <a:r>
              <a:rPr lang="en-US" dirty="0" err="1" smtClean="0"/>
              <a:t>studere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en </a:t>
            </a:r>
            <a:r>
              <a:rPr lang="en-US" dirty="0" err="1" smtClean="0"/>
              <a:t>jobb</a:t>
            </a:r>
            <a:r>
              <a:rPr lang="en-US" dirty="0" smtClean="0"/>
              <a:t>.</a:t>
            </a:r>
          </a:p>
          <a:p>
            <a:pPr marL="1200150" lvl="1" indent="-457200">
              <a:spcBef>
                <a:spcPts val="1200"/>
              </a:spcBef>
            </a:pPr>
            <a:r>
              <a:rPr lang="en-US" dirty="0" smtClean="0"/>
              <a:t>man jobber </a:t>
            </a:r>
            <a:r>
              <a:rPr lang="en-US" dirty="0" err="1" smtClean="0"/>
              <a:t>ikke</a:t>
            </a:r>
            <a:r>
              <a:rPr lang="en-US" dirty="0" smtClean="0"/>
              <a:t> </a:t>
            </a:r>
            <a:r>
              <a:rPr lang="en-US" dirty="0" err="1" smtClean="0"/>
              <a:t>hele</a:t>
            </a:r>
            <a:r>
              <a:rPr lang="en-US" dirty="0" smtClean="0"/>
              <a:t> </a:t>
            </a:r>
            <a:r>
              <a:rPr lang="en-US" dirty="0" err="1" smtClean="0"/>
              <a:t>tiden</a:t>
            </a:r>
            <a:endParaRPr lang="en-US" dirty="0" smtClean="0"/>
          </a:p>
          <a:p>
            <a:pPr indent="0">
              <a:spcBef>
                <a:spcPts val="1200"/>
              </a:spcBef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28CE1-2078-430D-9D84-768384756020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Hvor ofte skal du repetere</a:t>
            </a:r>
            <a:r>
              <a:rPr lang="nb-NO" dirty="0" smtClean="0"/>
              <a:t>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nb-NO" sz="2400" dirty="0"/>
          </a:p>
          <a:p>
            <a:pPr lvl="0"/>
            <a:r>
              <a:rPr lang="nb-NO" dirty="0"/>
              <a:t>Selvhøring rett etter en arbeidsøkt </a:t>
            </a:r>
            <a:endParaRPr lang="nb-NO" sz="2400" dirty="0"/>
          </a:p>
          <a:p>
            <a:pPr lvl="1"/>
            <a:r>
              <a:rPr lang="nb-NO" dirty="0"/>
              <a:t>Skriv ned på et blankt ark hva du lærte i løpet av økta</a:t>
            </a:r>
            <a:endParaRPr lang="nb-NO" sz="2000" dirty="0"/>
          </a:p>
          <a:p>
            <a:pPr lvl="1"/>
            <a:r>
              <a:rPr lang="nb-NO" dirty="0"/>
              <a:t>Etter forelesning eller etter en arbeidsøkt på lesesalen</a:t>
            </a:r>
            <a:endParaRPr lang="nb-NO" sz="2000" dirty="0"/>
          </a:p>
          <a:p>
            <a:pPr lvl="0"/>
            <a:r>
              <a:rPr lang="nb-NO" dirty="0"/>
              <a:t>Repeter etter en dag </a:t>
            </a:r>
            <a:endParaRPr lang="nb-NO" sz="2400" dirty="0"/>
          </a:p>
          <a:p>
            <a:pPr lvl="1"/>
            <a:r>
              <a:rPr lang="nb-NO" dirty="0"/>
              <a:t>La hjernen få tid til å absorbere og sette ting på plass, sove på det</a:t>
            </a:r>
            <a:endParaRPr lang="nb-NO" sz="2000" dirty="0"/>
          </a:p>
          <a:p>
            <a:pPr lvl="0"/>
            <a:r>
              <a:rPr lang="nb-NO" dirty="0"/>
              <a:t>Etter en uke</a:t>
            </a:r>
            <a:endParaRPr lang="nb-NO" sz="2400" dirty="0"/>
          </a:p>
          <a:p>
            <a:pPr lvl="0"/>
            <a:r>
              <a:rPr lang="nb-NO" dirty="0"/>
              <a:t>Etter en måned</a:t>
            </a:r>
            <a:endParaRPr lang="nb-NO" sz="2400" dirty="0"/>
          </a:p>
          <a:p>
            <a:pPr lvl="0"/>
            <a:r>
              <a:rPr lang="nb-NO" dirty="0" smtClean="0"/>
              <a:t>Eksamensperioden</a:t>
            </a:r>
            <a:endParaRPr lang="nb-NO" sz="24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5195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Hva skal du lese når du repeterer</a:t>
            </a:r>
            <a:r>
              <a:rPr lang="nb-NO" dirty="0" smtClean="0"/>
              <a:t>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dirty="0" smtClean="0"/>
              <a:t>Forelesningsnotater </a:t>
            </a:r>
            <a:r>
              <a:rPr lang="nb-NO" dirty="0"/>
              <a:t>og andre notater</a:t>
            </a:r>
            <a:endParaRPr lang="nb-NO" sz="2400" dirty="0"/>
          </a:p>
          <a:p>
            <a:pPr lvl="0"/>
            <a:r>
              <a:rPr lang="nb-NO" dirty="0"/>
              <a:t>Tekstmarkeringer i bøker</a:t>
            </a:r>
            <a:endParaRPr lang="nb-NO" sz="2400" dirty="0"/>
          </a:p>
          <a:p>
            <a:pPr lvl="0"/>
            <a:r>
              <a:rPr lang="nb-NO" dirty="0"/>
              <a:t>Øvinger</a:t>
            </a:r>
            <a:endParaRPr lang="nb-NO" sz="2400" dirty="0"/>
          </a:p>
          <a:p>
            <a:endParaRPr lang="nb-NO" dirty="0" smtClean="0"/>
          </a:p>
          <a:p>
            <a:r>
              <a:rPr lang="nb-NO" dirty="0" smtClean="0"/>
              <a:t>Fordeler </a:t>
            </a:r>
            <a:r>
              <a:rPr lang="nb-NO" dirty="0"/>
              <a:t>med repetisjon er:</a:t>
            </a:r>
            <a:endParaRPr lang="nb-NO" sz="2400" dirty="0"/>
          </a:p>
          <a:p>
            <a:pPr lvl="1"/>
            <a:r>
              <a:rPr lang="nb-NO" dirty="0"/>
              <a:t>Jo mer du kan, dess mer lærer du</a:t>
            </a:r>
            <a:endParaRPr lang="nb-NO" sz="2000" dirty="0"/>
          </a:p>
          <a:p>
            <a:pPr lvl="1"/>
            <a:r>
              <a:rPr lang="nb-NO" dirty="0"/>
              <a:t>Sparer tid</a:t>
            </a:r>
            <a:endParaRPr lang="nb-NO" sz="2000" dirty="0"/>
          </a:p>
          <a:p>
            <a:pPr lvl="1"/>
            <a:r>
              <a:rPr lang="nb-NO" dirty="0"/>
              <a:t>Eksamensperioden blir lettere</a:t>
            </a:r>
            <a:endParaRPr lang="nb-NO" sz="2000" dirty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8789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Kollokvier - å lære sammen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Kollokvie betyr samtale/drøftelse</a:t>
            </a:r>
          </a:p>
          <a:p>
            <a:r>
              <a:rPr lang="nb-NO" dirty="0" smtClean="0"/>
              <a:t>Motiverende – inspirerende.</a:t>
            </a:r>
          </a:p>
          <a:p>
            <a:r>
              <a:rPr lang="nb-NO" dirty="0" smtClean="0"/>
              <a:t>Bli enige om spillereglene:</a:t>
            </a:r>
          </a:p>
          <a:p>
            <a:pPr lvl="1"/>
            <a:r>
              <a:rPr lang="nb-NO" dirty="0" smtClean="0"/>
              <a:t>3-5 medlemmer</a:t>
            </a:r>
          </a:p>
          <a:p>
            <a:pPr lvl="1"/>
            <a:r>
              <a:rPr lang="nb-NO" dirty="0" smtClean="0"/>
              <a:t>Bli enige om hva dere skal arbeide med</a:t>
            </a:r>
          </a:p>
          <a:p>
            <a:pPr lvl="1"/>
            <a:r>
              <a:rPr lang="nb-NO" dirty="0" smtClean="0"/>
              <a:t>Alle må forberede seg om emnet</a:t>
            </a:r>
          </a:p>
          <a:p>
            <a:pPr lvl="1"/>
            <a:r>
              <a:rPr lang="nb-NO" dirty="0" smtClean="0"/>
              <a:t>Alle er aktive</a:t>
            </a:r>
          </a:p>
          <a:p>
            <a:pPr lvl="1"/>
            <a:r>
              <a:rPr lang="nb-NO" dirty="0" smtClean="0"/>
              <a:t>Alle møter til tid</a:t>
            </a:r>
          </a:p>
          <a:p>
            <a:pPr lvl="1"/>
            <a:r>
              <a:rPr lang="nb-NO" dirty="0" smtClean="0"/>
              <a:t>Legg møtene senere på dagen (når du er mindre opplagt)</a:t>
            </a:r>
          </a:p>
          <a:p>
            <a:pPr lvl="1"/>
            <a:r>
              <a:rPr lang="nb-NO" dirty="0" smtClean="0"/>
              <a:t>Faglige diskusjoner – ikke tull</a:t>
            </a:r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2172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Kollokvier – hvilke aktiviteter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Oppgaveløsning</a:t>
            </a:r>
          </a:p>
          <a:p>
            <a:pPr lvl="1"/>
            <a:r>
              <a:rPr lang="nb-NO" dirty="0" smtClean="0"/>
              <a:t>Brainstorming (problem: finne løsninger fritt, ingen kritikk)</a:t>
            </a:r>
          </a:p>
          <a:p>
            <a:r>
              <a:rPr lang="nb-NO" dirty="0" smtClean="0"/>
              <a:t>Faglige diskusjoner</a:t>
            </a:r>
          </a:p>
          <a:p>
            <a:r>
              <a:rPr lang="nb-NO" dirty="0" smtClean="0"/>
              <a:t>Gjennomgang av forelesningsnotater.</a:t>
            </a:r>
          </a:p>
          <a:p>
            <a:r>
              <a:rPr lang="nb-NO" dirty="0" smtClean="0"/>
              <a:t>Løse eksamensoppgaver</a:t>
            </a:r>
          </a:p>
          <a:p>
            <a:r>
              <a:rPr lang="nb-NO" dirty="0" smtClean="0"/>
              <a:t>Trening til muntlig</a:t>
            </a:r>
          </a:p>
          <a:p>
            <a:r>
              <a:rPr lang="nb-NO" dirty="0" smtClean="0"/>
              <a:t>Innleveringsoppgaver</a:t>
            </a:r>
          </a:p>
          <a:p>
            <a:pPr lvl="1"/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471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Fungerer gruppen dårlig?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Startvansker </a:t>
            </a:r>
          </a:p>
          <a:p>
            <a:pPr lvl="1"/>
            <a:r>
              <a:rPr lang="nb-NO" dirty="0" smtClean="0"/>
              <a:t>er vanlig, noen må ta initiativ</a:t>
            </a:r>
          </a:p>
          <a:p>
            <a:r>
              <a:rPr lang="nb-NO" dirty="0" smtClean="0"/>
              <a:t>Dominerende personer </a:t>
            </a:r>
          </a:p>
          <a:p>
            <a:pPr lvl="1"/>
            <a:r>
              <a:rPr lang="nb-NO" dirty="0" smtClean="0"/>
              <a:t>La lederansvar gå på omgang</a:t>
            </a:r>
          </a:p>
          <a:p>
            <a:pPr lvl="1"/>
            <a:r>
              <a:rPr lang="nb-NO" dirty="0" smtClean="0"/>
              <a:t>alle skal ha minst tre innlegg per møte</a:t>
            </a:r>
          </a:p>
          <a:p>
            <a:r>
              <a:rPr lang="nb-NO" dirty="0" smtClean="0"/>
              <a:t>Passive medlemmer</a:t>
            </a:r>
          </a:p>
          <a:p>
            <a:r>
              <a:rPr lang="nb-NO" dirty="0" smtClean="0"/>
              <a:t>Gratispassasjerer</a:t>
            </a:r>
          </a:p>
          <a:p>
            <a:pPr marL="0" indent="0">
              <a:buNone/>
            </a:pPr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6751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Forelesninger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nb-NO" sz="1600" dirty="0"/>
          </a:p>
          <a:p>
            <a:r>
              <a:rPr lang="nb-NO" dirty="0" smtClean="0"/>
              <a:t>Gjennomgang av viktig stoff – eksamensrelevant</a:t>
            </a:r>
          </a:p>
          <a:p>
            <a:r>
              <a:rPr lang="nb-NO" dirty="0" smtClean="0"/>
              <a:t>Du får svar på viktige og vanskelige ting</a:t>
            </a:r>
          </a:p>
          <a:p>
            <a:r>
              <a:rPr lang="nb-NO" dirty="0" smtClean="0"/>
              <a:t>Faget blir mer interessant gjennom å møte fagpersoner</a:t>
            </a:r>
          </a:p>
          <a:p>
            <a:r>
              <a:rPr lang="nb-NO" dirty="0" smtClean="0"/>
              <a:t>Hverdagen og studiet blir mer strukturert</a:t>
            </a:r>
          </a:p>
          <a:p>
            <a:r>
              <a:rPr lang="nb-NO" dirty="0" smtClean="0"/>
              <a:t>Skaper kontinuitet (selv om du har vært sløv i en periode) </a:t>
            </a:r>
          </a:p>
          <a:p>
            <a:endParaRPr lang="nb-NO" dirty="0"/>
          </a:p>
          <a:p>
            <a:r>
              <a:rPr lang="nb-NO" dirty="0" smtClean="0"/>
              <a:t>Skal jeg gå på alle forelesninger?</a:t>
            </a:r>
          </a:p>
          <a:p>
            <a:endParaRPr lang="nb-NO" dirty="0" smtClean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4545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Hvordan få mest ut av forelesningene?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b-NO" dirty="0"/>
              <a:t>Leser du avisen på forelesningen eller er du på </a:t>
            </a:r>
            <a:r>
              <a:rPr lang="nb-NO" dirty="0" err="1"/>
              <a:t>facebook</a:t>
            </a:r>
            <a:r>
              <a:rPr lang="nb-NO" dirty="0"/>
              <a:t>?</a:t>
            </a:r>
            <a:endParaRPr lang="nb-NO" sz="2400" dirty="0"/>
          </a:p>
          <a:p>
            <a:pPr lvl="1"/>
            <a:r>
              <a:rPr lang="nb-NO" dirty="0"/>
              <a:t>Når forelesningen er dårlig så kan det være like nyttig å lese avisen, men det trenger ikke alltid være foreleser sin skyld</a:t>
            </a:r>
            <a:r>
              <a:rPr lang="nb-NO" dirty="0" smtClean="0"/>
              <a:t>.</a:t>
            </a:r>
            <a:endParaRPr lang="nb-NO" dirty="0"/>
          </a:p>
          <a:p>
            <a:pPr lvl="0"/>
            <a:r>
              <a:rPr lang="nb-NO" dirty="0" smtClean="0"/>
              <a:t>Les </a:t>
            </a:r>
            <a:r>
              <a:rPr lang="nb-NO" dirty="0"/>
              <a:t>gjennom det foreleser skal gå gjennom på forhånd</a:t>
            </a:r>
            <a:endParaRPr lang="nb-NO" sz="2400" dirty="0"/>
          </a:p>
          <a:p>
            <a:pPr lvl="0"/>
            <a:r>
              <a:rPr lang="nb-NO" dirty="0"/>
              <a:t>Skriv ned spørsmål i margen på boka eller på et ark</a:t>
            </a:r>
            <a:endParaRPr lang="nb-NO" sz="2400" dirty="0"/>
          </a:p>
          <a:p>
            <a:pPr lvl="0"/>
            <a:r>
              <a:rPr lang="nb-NO" dirty="0"/>
              <a:t>Ta notater under forelesningen</a:t>
            </a:r>
            <a:endParaRPr lang="nb-NO" sz="2400" dirty="0"/>
          </a:p>
          <a:p>
            <a:pPr lvl="0"/>
            <a:r>
              <a:rPr lang="nb-NO" dirty="0"/>
              <a:t>Spør hvis noe er uklart</a:t>
            </a:r>
            <a:endParaRPr lang="nb-NO" sz="2400" dirty="0"/>
          </a:p>
          <a:p>
            <a:pPr lvl="1"/>
            <a:r>
              <a:rPr lang="nb-NO" dirty="0"/>
              <a:t>Ikke vær redd for å spørre, det finnes studenter som lurer på det samme som deg</a:t>
            </a:r>
            <a:endParaRPr lang="nb-NO" sz="2000" dirty="0"/>
          </a:p>
          <a:p>
            <a:pPr lvl="0"/>
            <a:r>
              <a:rPr lang="nb-NO" dirty="0"/>
              <a:t>Når du tar notater</a:t>
            </a:r>
            <a:endParaRPr lang="nb-NO" sz="2400" dirty="0"/>
          </a:p>
          <a:p>
            <a:pPr lvl="1"/>
            <a:r>
              <a:rPr lang="nb-NO" dirty="0"/>
              <a:t>Lytt - formuler - skriv</a:t>
            </a:r>
            <a:endParaRPr lang="nb-NO" sz="2000" dirty="0"/>
          </a:p>
          <a:p>
            <a:pPr lvl="1"/>
            <a:r>
              <a:rPr lang="nb-NO" dirty="0"/>
              <a:t>Prøv å bruk dine egne ord</a:t>
            </a:r>
            <a:endParaRPr lang="nb-NO" sz="2000" dirty="0"/>
          </a:p>
          <a:p>
            <a:r>
              <a:rPr lang="nb-NO" dirty="0"/>
              <a:t>Ved å ta notater, lytte og stille spørsmål vil du få bedre utbytte av forelesningene.</a:t>
            </a:r>
            <a:endParaRPr lang="nb-NO" sz="2400" dirty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7292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Rekreasjon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Slapp av med god samvittighet</a:t>
            </a:r>
          </a:p>
          <a:p>
            <a:pPr lvl="1"/>
            <a:r>
              <a:rPr lang="nb-NO" dirty="0" smtClean="0"/>
              <a:t>Arbeid strukturert, lag tidsplan -&gt; fritid</a:t>
            </a:r>
          </a:p>
          <a:p>
            <a:r>
              <a:rPr lang="nb-NO" dirty="0" smtClean="0"/>
              <a:t>Ta fri før du blir skikkelig trøtt</a:t>
            </a:r>
          </a:p>
          <a:p>
            <a:r>
              <a:rPr lang="nb-NO" dirty="0" smtClean="0"/>
              <a:t>La ferie være ferie</a:t>
            </a:r>
          </a:p>
          <a:p>
            <a:r>
              <a:rPr lang="nb-NO" dirty="0" smtClean="0"/>
              <a:t>Mosjoner regelmessig. </a:t>
            </a:r>
          </a:p>
          <a:p>
            <a:pPr lvl="1"/>
            <a:r>
              <a:rPr lang="nb-NO" dirty="0" smtClean="0"/>
              <a:t>Benytt skolens treningsrom</a:t>
            </a:r>
          </a:p>
          <a:p>
            <a:pPr lvl="1"/>
            <a:r>
              <a:rPr lang="nb-NO" dirty="0" smtClean="0"/>
              <a:t>Gå en tur. Frisk luft klarner hjernen</a:t>
            </a:r>
          </a:p>
          <a:p>
            <a:pPr marL="0" indent="0">
              <a:buNone/>
            </a:pP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3088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Selvdisiplin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Mer effektiv, færre problemer, mindre stress</a:t>
            </a:r>
          </a:p>
          <a:p>
            <a:r>
              <a:rPr lang="nb-NO" dirty="0" smtClean="0"/>
              <a:t>Bruk et selvdisiplinskjema som treningsverktøy</a:t>
            </a:r>
          </a:p>
          <a:p>
            <a:endParaRPr lang="nb-NO" dirty="0" smtClean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69" y="2852936"/>
            <a:ext cx="8253413" cy="208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02276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Sosiale medier har gitt mange </a:t>
            </a:r>
            <a:r>
              <a:rPr lang="nb-NO" dirty="0" err="1" smtClean="0"/>
              <a:t>E’er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29</a:t>
            </a:fld>
            <a:endParaRPr lang="en-US"/>
          </a:p>
        </p:txBody>
      </p:sp>
      <p:pic>
        <p:nvPicPr>
          <p:cNvPr id="1026" name="Picture 2" descr="http://ap.mnocdn.no/incoming/article8063332.ece/ALTERNATES/w1440cFree/ZT_091223_DNOC-7MdwPzo9lw.jpg?updated=1806201507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0848"/>
            <a:ext cx="9144000" cy="2686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0430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Studietidens faser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115616" y="1772816"/>
            <a:ext cx="7571184" cy="4353347"/>
          </a:xfrm>
        </p:spPr>
        <p:txBody>
          <a:bodyPr/>
          <a:lstStyle/>
          <a:p>
            <a:pPr marL="0" indent="0">
              <a:buNone/>
            </a:pPr>
            <a:r>
              <a:rPr lang="nb-NO" dirty="0" smtClean="0"/>
              <a:t>1-2 år Fra elev til student</a:t>
            </a:r>
          </a:p>
          <a:p>
            <a:pPr marL="0" indent="0">
              <a:buNone/>
            </a:pPr>
            <a:r>
              <a:rPr lang="nb-NO" dirty="0" smtClean="0"/>
              <a:t>2-3 år Fra student til fagperson</a:t>
            </a:r>
          </a:p>
          <a:p>
            <a:pPr marL="0" indent="0">
              <a:buNone/>
            </a:pPr>
            <a:r>
              <a:rPr lang="nb-NO" dirty="0" smtClean="0"/>
              <a:t>3-5 år Fra fagperson til akademiker</a:t>
            </a:r>
          </a:p>
          <a:p>
            <a:pPr marL="0" indent="0">
              <a:buNone/>
            </a:pPr>
            <a:r>
              <a:rPr lang="nb-NO" dirty="0" smtClean="0"/>
              <a:t>5-9 år Fra akademiker til forsker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7954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Selvdisiplin - gode råd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Legg vekk mobil, </a:t>
            </a:r>
            <a:r>
              <a:rPr lang="nb-NO" dirty="0" err="1" smtClean="0"/>
              <a:t>facebook</a:t>
            </a:r>
            <a:r>
              <a:rPr lang="nb-NO" dirty="0" smtClean="0"/>
              <a:t>, </a:t>
            </a:r>
            <a:r>
              <a:rPr lang="nb-NO" dirty="0"/>
              <a:t>mail, </a:t>
            </a:r>
            <a:r>
              <a:rPr lang="nb-NO" dirty="0" smtClean="0"/>
              <a:t>…</a:t>
            </a:r>
          </a:p>
          <a:p>
            <a:r>
              <a:rPr lang="nb-NO" dirty="0" smtClean="0"/>
              <a:t>Lag avtaler med medstudenter (avtaler er forpliktende)</a:t>
            </a:r>
          </a:p>
          <a:p>
            <a:r>
              <a:rPr lang="nb-NO" dirty="0" smtClean="0"/>
              <a:t>Ikke regn med lørdagsfri, men gjør lørdagen til en hyggelig arbeidsdag</a:t>
            </a:r>
          </a:p>
          <a:p>
            <a:r>
              <a:rPr lang="nb-NO" dirty="0" smtClean="0"/>
              <a:t>Gode arbeidsplaner disiplinerer</a:t>
            </a:r>
          </a:p>
          <a:p>
            <a:r>
              <a:rPr lang="nb-NO" dirty="0" smtClean="0"/>
              <a:t>Skriv kontrakt med deg selv</a:t>
            </a:r>
          </a:p>
          <a:p>
            <a:pPr marL="400050" lvl="1" indent="0">
              <a:buNone/>
            </a:pPr>
            <a:r>
              <a:rPr lang="nb-NO" sz="1800" dirty="0" smtClean="0"/>
              <a:t>«I morgen tirsdag skal jeg jobbe 6 timer effektivt med programmering, inklusiv forelesning, hvis jeg ikke gjør det ,får jeg ikke se  neste episode av  </a:t>
            </a:r>
            <a:r>
              <a:rPr lang="en-US" sz="1800" dirty="0" smtClean="0"/>
              <a:t>Game of Thrones</a:t>
            </a:r>
            <a:r>
              <a:rPr lang="nb-NO" sz="1800" dirty="0" smtClean="0"/>
              <a:t>»</a:t>
            </a:r>
          </a:p>
          <a:p>
            <a:r>
              <a:rPr lang="nb-NO" dirty="0" smtClean="0"/>
              <a:t>Gi deg selv en belønning.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549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Oppgave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Lag ukeplan for denne og neste uke.</a:t>
            </a:r>
          </a:p>
          <a:p>
            <a:r>
              <a:rPr lang="nb-NO" dirty="0" smtClean="0"/>
              <a:t>Leveres i Canvas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945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Olav </a:t>
            </a:r>
            <a:r>
              <a:rPr lang="nb-NO" dirty="0" err="1" smtClean="0"/>
              <a:t>Schewe</a:t>
            </a:r>
            <a:endParaRPr lang="nb-NO" dirty="0"/>
          </a:p>
        </p:txBody>
      </p:sp>
      <p:pic>
        <p:nvPicPr>
          <p:cNvPr id="9" name="Plassholder for innhold 8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40768"/>
            <a:ext cx="5469579" cy="4777959"/>
          </a:xfrm>
        </p:spPr>
      </p:pic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487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Olav </a:t>
            </a:r>
            <a:r>
              <a:rPr lang="nb-NO" dirty="0" err="1" smtClean="0"/>
              <a:t>Schewes</a:t>
            </a:r>
            <a:r>
              <a:rPr lang="nb-NO" dirty="0" smtClean="0"/>
              <a:t> studietips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Samarbeid med andre studenter</a:t>
            </a:r>
          </a:p>
          <a:p>
            <a:pPr lvl="1"/>
            <a:r>
              <a:rPr lang="nb-NO" dirty="0" smtClean="0"/>
              <a:t>Lære bort til andre</a:t>
            </a:r>
          </a:p>
          <a:p>
            <a:pPr lvl="1"/>
            <a:r>
              <a:rPr lang="nb-NO" dirty="0" smtClean="0"/>
              <a:t>Studiegrupper med andre som er interesserte</a:t>
            </a:r>
          </a:p>
          <a:p>
            <a:r>
              <a:rPr lang="nb-NO" dirty="0" smtClean="0"/>
              <a:t>Motiver deg selv – gi belønning</a:t>
            </a:r>
          </a:p>
          <a:p>
            <a:r>
              <a:rPr lang="nb-NO" dirty="0" smtClean="0"/>
              <a:t>Jobb med selvdisiplin</a:t>
            </a:r>
          </a:p>
          <a:p>
            <a:pPr lvl="1"/>
            <a:r>
              <a:rPr lang="nb-NO" dirty="0" smtClean="0"/>
              <a:t>Legg bort mobil, </a:t>
            </a:r>
            <a:r>
              <a:rPr lang="nb-NO" dirty="0" err="1" smtClean="0"/>
              <a:t>Facebook</a:t>
            </a:r>
            <a:r>
              <a:rPr lang="nb-NO" dirty="0" smtClean="0"/>
              <a:t>, mail, TV</a:t>
            </a:r>
          </a:p>
          <a:p>
            <a:r>
              <a:rPr lang="nb-NO" dirty="0"/>
              <a:t>Tren opp lesehastigheten</a:t>
            </a:r>
          </a:p>
          <a:p>
            <a:r>
              <a:rPr lang="nb-NO" dirty="0"/>
              <a:t>Tren på ulike </a:t>
            </a:r>
            <a:r>
              <a:rPr lang="nb-NO" dirty="0" smtClean="0"/>
              <a:t>studieteknikker</a:t>
            </a:r>
          </a:p>
          <a:p>
            <a:r>
              <a:rPr lang="nb-NO" dirty="0" smtClean="0"/>
              <a:t>Notatteknikk: bearbeid, struktur, korthet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916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Kjøp egne bøker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Ikke vær gjerrig </a:t>
            </a:r>
          </a:p>
          <a:p>
            <a:r>
              <a:rPr lang="nb-NO" dirty="0" smtClean="0"/>
              <a:t>Kjøp de bøkene du trenger</a:t>
            </a:r>
          </a:p>
          <a:p>
            <a:r>
              <a:rPr lang="nb-NO" dirty="0" smtClean="0"/>
              <a:t>Skriv i dem, noter tanker og ideer, oversett vanskelig ord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473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Leseteknikk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b-NO" dirty="0" smtClean="0"/>
              <a:t>Når </a:t>
            </a:r>
            <a:r>
              <a:rPr lang="nb-NO" dirty="0"/>
              <a:t>du skal gå i gang med et nytt semester, nye fag og </a:t>
            </a:r>
            <a:r>
              <a:rPr lang="nb-NO" dirty="0" smtClean="0"/>
              <a:t>emner, </a:t>
            </a:r>
            <a:r>
              <a:rPr lang="nb-NO" dirty="0"/>
              <a:t>så kan det være lurt å få oversikt over pensum og bøkene. Gjør det for eksempel slik:</a:t>
            </a:r>
            <a:endParaRPr lang="nb-NO" sz="2400" dirty="0"/>
          </a:p>
          <a:p>
            <a:pPr lvl="0"/>
            <a:r>
              <a:rPr lang="nb-NO" dirty="0"/>
              <a:t>Les overskriften på boka</a:t>
            </a:r>
            <a:endParaRPr lang="nb-NO" sz="2400" dirty="0"/>
          </a:p>
          <a:p>
            <a:pPr lvl="1"/>
            <a:r>
              <a:rPr lang="nb-NO" dirty="0"/>
              <a:t>Gjør deg noen tanker om hva boka inneholder</a:t>
            </a:r>
            <a:endParaRPr lang="nb-NO" sz="2000" dirty="0"/>
          </a:p>
          <a:p>
            <a:pPr lvl="0"/>
            <a:r>
              <a:rPr lang="nb-NO" dirty="0"/>
              <a:t>Les innholdslisten</a:t>
            </a:r>
            <a:endParaRPr lang="nb-NO" sz="2400" dirty="0"/>
          </a:p>
          <a:p>
            <a:pPr lvl="1"/>
            <a:r>
              <a:rPr lang="nb-NO" dirty="0"/>
              <a:t>Gjør deg også her noen tanker om hva hvert kapittel inneholder</a:t>
            </a:r>
            <a:endParaRPr lang="nb-NO" sz="2000" dirty="0"/>
          </a:p>
          <a:p>
            <a:r>
              <a:rPr lang="nb-NO" dirty="0"/>
              <a:t>Du er nå bedre forberedt på hvilken kunnskap du skal tilegne deg. Det er kanskje også blitt litt mer interessant å sette i gang med å tilegne deg kunnskapen fra boka</a:t>
            </a:r>
            <a:r>
              <a:rPr lang="nb-NO" dirty="0" smtClean="0"/>
              <a:t>.</a:t>
            </a:r>
            <a:endParaRPr lang="nb-NO" sz="20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540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Lese en tekst, artikkel, kapittel …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dirty="0" smtClean="0"/>
              <a:t>Gå </a:t>
            </a:r>
            <a:r>
              <a:rPr lang="nb-NO" dirty="0"/>
              <a:t>raskt gjennom teksten</a:t>
            </a:r>
            <a:endParaRPr lang="nb-NO" sz="2400" dirty="0"/>
          </a:p>
          <a:p>
            <a:pPr lvl="1"/>
            <a:r>
              <a:rPr lang="nb-NO" dirty="0"/>
              <a:t>Les overskrifter, illustrasjoner og sammendrag</a:t>
            </a:r>
            <a:endParaRPr lang="nb-NO" sz="2000" dirty="0"/>
          </a:p>
          <a:p>
            <a:pPr lvl="0"/>
            <a:r>
              <a:rPr lang="nb-NO" dirty="0"/>
              <a:t>Les teksten</a:t>
            </a:r>
            <a:endParaRPr lang="nb-NO" sz="2400" dirty="0"/>
          </a:p>
          <a:p>
            <a:pPr lvl="1"/>
            <a:r>
              <a:rPr lang="nb-NO" dirty="0"/>
              <a:t>Les aktivt. Still deg selv spørsmål til det du leser (hva, hvorfor, hvordan og hvem)</a:t>
            </a:r>
            <a:endParaRPr lang="nb-NO" sz="2000" dirty="0"/>
          </a:p>
          <a:p>
            <a:pPr lvl="0"/>
            <a:r>
              <a:rPr lang="nb-NO" dirty="0"/>
              <a:t>Selvhøring</a:t>
            </a:r>
            <a:endParaRPr lang="nb-NO" sz="2400" dirty="0"/>
          </a:p>
          <a:p>
            <a:pPr lvl="1"/>
            <a:r>
              <a:rPr lang="nb-NO" dirty="0"/>
              <a:t>Etter en arbeidsøkt tar du fem minutts selvhøring. Hva lærte jeg i løpet av økta? Skriv det </a:t>
            </a:r>
            <a:r>
              <a:rPr lang="nb-NO" dirty="0" smtClean="0"/>
              <a:t>ned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633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Hjelp boka er på </a:t>
            </a:r>
            <a:r>
              <a:rPr lang="nb-NO" dirty="0" err="1" smtClean="0"/>
              <a:t>englsk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Ikke slå opp alle ord. Forstå hovedinnholdet</a:t>
            </a:r>
          </a:p>
          <a:p>
            <a:pPr lvl="1"/>
            <a:r>
              <a:rPr lang="nb-NO" dirty="0" smtClean="0"/>
              <a:t>Avhengig av hvor viktig teksten er</a:t>
            </a:r>
          </a:p>
          <a:p>
            <a:r>
              <a:rPr lang="nb-NO" dirty="0" smtClean="0"/>
              <a:t>Lær deg forfatterens vokabular.</a:t>
            </a:r>
          </a:p>
          <a:p>
            <a:r>
              <a:rPr lang="nb-NO" dirty="0" smtClean="0"/>
              <a:t>Skaff deg en god ordbok.</a:t>
            </a:r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24.08.2017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003968"/>
      </p:ext>
    </p:extLst>
  </p:cSld>
  <p:clrMapOvr>
    <a:masterClrMapping/>
  </p:clrMapOvr>
</p:sld>
</file>

<file path=ppt/theme/theme1.xml><?xml version="1.0" encoding="utf-8"?>
<a:theme xmlns:a="http://schemas.openxmlformats.org/drawingml/2006/main" name="hio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hio1</Template>
  <TotalTime>620</TotalTime>
  <Words>1429</Words>
  <Application>Microsoft Office PowerPoint</Application>
  <PresentationFormat>Skjermfremvisning (4:3)</PresentationFormat>
  <Paragraphs>307</Paragraphs>
  <Slides>31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31</vt:i4>
      </vt:variant>
    </vt:vector>
  </HeadingPairs>
  <TitlesOfParts>
    <vt:vector size="34" baseType="lpstr">
      <vt:lpstr>Arial</vt:lpstr>
      <vt:lpstr>Calibri</vt:lpstr>
      <vt:lpstr>hio1</vt:lpstr>
      <vt:lpstr>Studieteknikk for nybegynnere Basert på boka: 101 gode råd om studieteknikk  av Vegard Molnes og Vidar Kjetilstad</vt:lpstr>
      <vt:lpstr>Hvorfor studerer jeg? – målet?</vt:lpstr>
      <vt:lpstr>Studietidens faser</vt:lpstr>
      <vt:lpstr>Olav Schewe</vt:lpstr>
      <vt:lpstr>Olav Schewes studietips</vt:lpstr>
      <vt:lpstr>Kjøp egne bøker</vt:lpstr>
      <vt:lpstr>Leseteknikk</vt:lpstr>
      <vt:lpstr>Lese en tekst, artikkel, kapittel …</vt:lpstr>
      <vt:lpstr>Hjelp boka er på englsk</vt:lpstr>
      <vt:lpstr>Tekstmarkering</vt:lpstr>
      <vt:lpstr>Ofte markerer man for mye</vt:lpstr>
      <vt:lpstr>Notatteknikk</vt:lpstr>
      <vt:lpstr>Hvordan notere?</vt:lpstr>
      <vt:lpstr>Tankekart</vt:lpstr>
      <vt:lpstr>Planlegging – nøkkelen til effektivitet</vt:lpstr>
      <vt:lpstr>Slik gjør du:</vt:lpstr>
      <vt:lpstr>Min dagsplan</vt:lpstr>
      <vt:lpstr>Eksempel ukeplan</vt:lpstr>
      <vt:lpstr>Repetisjon – nøkkelen til læring</vt:lpstr>
      <vt:lpstr>Hvor ofte skal du repetere?</vt:lpstr>
      <vt:lpstr>Hva skal du lese når du repeterer?</vt:lpstr>
      <vt:lpstr>Kollokvier - å lære sammen</vt:lpstr>
      <vt:lpstr>Kollokvier – hvilke aktiviteter</vt:lpstr>
      <vt:lpstr>Fungerer gruppen dårlig?</vt:lpstr>
      <vt:lpstr>Forelesninger</vt:lpstr>
      <vt:lpstr>Hvordan få mest ut av forelesningene?</vt:lpstr>
      <vt:lpstr>Rekreasjon</vt:lpstr>
      <vt:lpstr>Selvdisiplin</vt:lpstr>
      <vt:lpstr>Sosiale medier har gitt mange E’er</vt:lpstr>
      <vt:lpstr>Selvdisiplin - gode råd</vt:lpstr>
      <vt:lpstr>Oppgave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Studieteknikk for nybegynnere</dc:title>
  <dc:creator>hakon tolsby</dc:creator>
  <cp:lastModifiedBy>Håkon Lofthus Tolsby</cp:lastModifiedBy>
  <cp:revision>30</cp:revision>
  <cp:lastPrinted>2015-08-20T07:42:11Z</cp:lastPrinted>
  <dcterms:created xsi:type="dcterms:W3CDTF">2011-08-22T22:00:18Z</dcterms:created>
  <dcterms:modified xsi:type="dcterms:W3CDTF">2017-08-24T10:15:06Z</dcterms:modified>
</cp:coreProperties>
</file>