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306" r:id="rId3"/>
    <p:sldId id="268" r:id="rId4"/>
    <p:sldId id="269" r:id="rId5"/>
    <p:sldId id="303" r:id="rId6"/>
    <p:sldId id="304" r:id="rId7"/>
    <p:sldId id="272" r:id="rId8"/>
    <p:sldId id="273" r:id="rId9"/>
    <p:sldId id="274" r:id="rId10"/>
    <p:sldId id="308" r:id="rId11"/>
    <p:sldId id="284" r:id="rId12"/>
    <p:sldId id="276" r:id="rId13"/>
    <p:sldId id="277" r:id="rId14"/>
    <p:sldId id="278" r:id="rId15"/>
    <p:sldId id="279" r:id="rId16"/>
    <p:sldId id="309" r:id="rId17"/>
    <p:sldId id="310" r:id="rId18"/>
    <p:sldId id="311" r:id="rId19"/>
    <p:sldId id="312" r:id="rId20"/>
    <p:sldId id="285" r:id="rId21"/>
    <p:sldId id="286" r:id="rId22"/>
    <p:sldId id="287" r:id="rId23"/>
    <p:sldId id="288" r:id="rId24"/>
    <p:sldId id="289" r:id="rId25"/>
    <p:sldId id="305" r:id="rId26"/>
    <p:sldId id="290" r:id="rId27"/>
    <p:sldId id="291" r:id="rId28"/>
    <p:sldId id="292" r:id="rId29"/>
    <p:sldId id="293" r:id="rId30"/>
    <p:sldId id="295" r:id="rId31"/>
    <p:sldId id="307" r:id="rId32"/>
    <p:sldId id="313" r:id="rId33"/>
    <p:sldId id="299" r:id="rId34"/>
    <p:sldId id="302" r:id="rId35"/>
  </p:sldIdLst>
  <p:sldSz cx="9144000" cy="6858000" type="screen4x3"/>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23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222"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400"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sz="quarter" idx="1"/>
          </p:nvPr>
        </p:nvSpPr>
        <p:spPr>
          <a:xfrm>
            <a:off x="3849688" y="1"/>
            <a:ext cx="2946400" cy="496332"/>
          </a:xfrm>
          <a:prstGeom prst="rect">
            <a:avLst/>
          </a:prstGeom>
        </p:spPr>
        <p:txBody>
          <a:bodyPr vert="horz" lIns="91440" tIns="45720" rIns="91440" bIns="45720" rtlCol="0"/>
          <a:lstStyle>
            <a:lvl1pPr algn="r">
              <a:defRPr sz="1200"/>
            </a:lvl1pPr>
          </a:lstStyle>
          <a:p>
            <a:fld id="{5E6857D8-F32B-4D0E-A304-A1341D694356}" type="datetimeFigureOut">
              <a:rPr lang="nb-NO" smtClean="0"/>
              <a:pPr/>
              <a:t>04.09.2018</a:t>
            </a:fld>
            <a:endParaRPr lang="nb-NO"/>
          </a:p>
        </p:txBody>
      </p:sp>
      <p:sp>
        <p:nvSpPr>
          <p:cNvPr id="4" name="Footer Placeholder 3"/>
          <p:cNvSpPr>
            <a:spLocks noGrp="1"/>
          </p:cNvSpPr>
          <p:nvPr>
            <p:ph type="ftr" sz="quarter" idx="2"/>
          </p:nvPr>
        </p:nvSpPr>
        <p:spPr>
          <a:xfrm>
            <a:off x="0" y="9428711"/>
            <a:ext cx="2946400" cy="496332"/>
          </a:xfrm>
          <a:prstGeom prst="rect">
            <a:avLst/>
          </a:prstGeom>
        </p:spPr>
        <p:txBody>
          <a:bodyPr vert="horz" lIns="91440" tIns="45720" rIns="91440" bIns="45720" rtlCol="0" anchor="b"/>
          <a:lstStyle>
            <a:lvl1pPr algn="l">
              <a:defRPr sz="1200"/>
            </a:lvl1pPr>
          </a:lstStyle>
          <a:p>
            <a:endParaRPr lang="nb-NO"/>
          </a:p>
        </p:txBody>
      </p:sp>
      <p:sp>
        <p:nvSpPr>
          <p:cNvPr id="5" name="Slide Number Placeholder 4"/>
          <p:cNvSpPr>
            <a:spLocks noGrp="1"/>
          </p:cNvSpPr>
          <p:nvPr>
            <p:ph type="sldNum" sz="quarter" idx="3"/>
          </p:nvPr>
        </p:nvSpPr>
        <p:spPr>
          <a:xfrm>
            <a:off x="3849688" y="9428711"/>
            <a:ext cx="2946400" cy="496332"/>
          </a:xfrm>
          <a:prstGeom prst="rect">
            <a:avLst/>
          </a:prstGeom>
        </p:spPr>
        <p:txBody>
          <a:bodyPr vert="horz" lIns="91440" tIns="45720" rIns="91440" bIns="45720" rtlCol="0" anchor="b"/>
          <a:lstStyle>
            <a:lvl1pPr algn="r">
              <a:defRPr sz="1200"/>
            </a:lvl1pPr>
          </a:lstStyle>
          <a:p>
            <a:fld id="{105BF0F5-8830-41E1-9146-646AE0817656}" type="slidenum">
              <a:rPr lang="nb-NO" smtClean="0"/>
              <a:pPr/>
              <a:t>‹#›</a:t>
            </a:fld>
            <a:endParaRPr lang="nb-NO"/>
          </a:p>
        </p:txBody>
      </p:sp>
    </p:spTree>
    <p:extLst>
      <p:ext uri="{BB962C8B-B14F-4D97-AF65-F5344CB8AC3E}">
        <p14:creationId xmlns:p14="http://schemas.microsoft.com/office/powerpoint/2010/main" val="35917684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400"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49688" y="1"/>
            <a:ext cx="2946400" cy="496332"/>
          </a:xfrm>
          <a:prstGeom prst="rect">
            <a:avLst/>
          </a:prstGeom>
        </p:spPr>
        <p:txBody>
          <a:bodyPr vert="horz" lIns="91440" tIns="45720" rIns="91440" bIns="45720" rtlCol="0"/>
          <a:lstStyle>
            <a:lvl1pPr algn="r">
              <a:defRPr sz="1200"/>
            </a:lvl1pPr>
          </a:lstStyle>
          <a:p>
            <a:fld id="{075B1AE8-E0DB-4B48-B87D-BDEB6AD3D5FF}" type="datetimeFigureOut">
              <a:rPr lang="nb-NO" smtClean="0"/>
              <a:pPr/>
              <a:t>04.09.2018</a:t>
            </a:fld>
            <a:endParaRPr lang="nb-NO"/>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79450" y="4715951"/>
            <a:ext cx="5438775"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6" name="Footer Placeholder 5"/>
          <p:cNvSpPr>
            <a:spLocks noGrp="1"/>
          </p:cNvSpPr>
          <p:nvPr>
            <p:ph type="ftr" sz="quarter" idx="4"/>
          </p:nvPr>
        </p:nvSpPr>
        <p:spPr>
          <a:xfrm>
            <a:off x="0" y="9428711"/>
            <a:ext cx="2946400" cy="496332"/>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49688" y="9428711"/>
            <a:ext cx="2946400" cy="496332"/>
          </a:xfrm>
          <a:prstGeom prst="rect">
            <a:avLst/>
          </a:prstGeom>
        </p:spPr>
        <p:txBody>
          <a:bodyPr vert="horz" lIns="91440" tIns="45720" rIns="91440" bIns="45720" rtlCol="0" anchor="b"/>
          <a:lstStyle>
            <a:lvl1pPr algn="r">
              <a:defRPr sz="1200"/>
            </a:lvl1pPr>
          </a:lstStyle>
          <a:p>
            <a:fld id="{BCA04E44-6EE8-4F65-995C-50DD344DE58E}" type="slidenum">
              <a:rPr lang="nb-NO" smtClean="0"/>
              <a:pPr/>
              <a:t>‹#›</a:t>
            </a:fld>
            <a:endParaRPr lang="nb-NO"/>
          </a:p>
        </p:txBody>
      </p:sp>
    </p:spTree>
    <p:extLst>
      <p:ext uri="{BB962C8B-B14F-4D97-AF65-F5344CB8AC3E}">
        <p14:creationId xmlns:p14="http://schemas.microsoft.com/office/powerpoint/2010/main" val="240730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b-NO" smtClean="0"/>
              <a:t>Klikk for å redigere tittelstil</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en-US"/>
          </a:p>
        </p:txBody>
      </p:sp>
      <p:sp>
        <p:nvSpPr>
          <p:cNvPr id="4" name="Date Placeholder 3"/>
          <p:cNvSpPr>
            <a:spLocks noGrp="1"/>
          </p:cNvSpPr>
          <p:nvPr>
            <p:ph type="dt" sz="half" idx="10"/>
          </p:nvPr>
        </p:nvSpPr>
        <p:spPr/>
        <p:txBody>
          <a:bodyPr/>
          <a:lstStyle/>
          <a:p>
            <a:fld id="{42BD35A0-CB47-4FD0-9771-52AC0833CE41}" type="datetime1">
              <a:rPr lang="nb-NO" smtClean="0"/>
              <a:pPr/>
              <a:t>04.09.2018</a:t>
            </a:fld>
            <a:endParaRPr lang="en-US"/>
          </a:p>
        </p:txBody>
      </p:sp>
      <p:sp>
        <p:nvSpPr>
          <p:cNvPr id="5" name="Footer Placeholder 4"/>
          <p:cNvSpPr>
            <a:spLocks noGrp="1"/>
          </p:cNvSpPr>
          <p:nvPr>
            <p:ph type="ftr" sz="quarter" idx="11"/>
          </p:nvPr>
        </p:nvSpPr>
        <p:spPr/>
        <p:txBody>
          <a:bodyPr/>
          <a:lstStyle/>
          <a:p>
            <a:r>
              <a:rPr lang="en-US" smtClean="0"/>
              <a:t>Håkon Tolsby</a:t>
            </a:r>
            <a:endParaRPr lang="en-US"/>
          </a:p>
        </p:txBody>
      </p:sp>
      <p:sp>
        <p:nvSpPr>
          <p:cNvPr id="6" name="Slide Number Placeholder 5"/>
          <p:cNvSpPr>
            <a:spLocks noGrp="1"/>
          </p:cNvSpPr>
          <p:nvPr>
            <p:ph type="sldNum" sz="quarter" idx="12"/>
          </p:nvPr>
        </p:nvSpPr>
        <p:spPr/>
        <p:txBody>
          <a:bodyPr/>
          <a:lstStyle/>
          <a:p>
            <a:fld id="{1235A075-A86C-4311-BBE7-FB8D4F860D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a:p>
        </p:txBody>
      </p:sp>
      <p:sp>
        <p:nvSpPr>
          <p:cNvPr id="3" name="Vertical Text Placeholder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Date Placeholder 3"/>
          <p:cNvSpPr>
            <a:spLocks noGrp="1"/>
          </p:cNvSpPr>
          <p:nvPr>
            <p:ph type="dt" sz="half" idx="10"/>
          </p:nvPr>
        </p:nvSpPr>
        <p:spPr/>
        <p:txBody>
          <a:bodyPr/>
          <a:lstStyle/>
          <a:p>
            <a:fld id="{F4CCACB5-F1D6-499D-891C-8A4A21F7904D}" type="datetime1">
              <a:rPr lang="nb-NO" smtClean="0"/>
              <a:pPr/>
              <a:t>04.09.2018</a:t>
            </a:fld>
            <a:endParaRPr lang="en-US"/>
          </a:p>
        </p:txBody>
      </p:sp>
      <p:sp>
        <p:nvSpPr>
          <p:cNvPr id="5" name="Footer Placeholder 4"/>
          <p:cNvSpPr>
            <a:spLocks noGrp="1"/>
          </p:cNvSpPr>
          <p:nvPr>
            <p:ph type="ftr" sz="quarter" idx="11"/>
          </p:nvPr>
        </p:nvSpPr>
        <p:spPr/>
        <p:txBody>
          <a:bodyPr/>
          <a:lstStyle/>
          <a:p>
            <a:r>
              <a:rPr lang="en-US" smtClean="0"/>
              <a:t>Håkon Tolsby</a:t>
            </a:r>
            <a:endParaRPr lang="en-US"/>
          </a:p>
        </p:txBody>
      </p:sp>
      <p:sp>
        <p:nvSpPr>
          <p:cNvPr id="6" name="Slide Number Placeholder 5"/>
          <p:cNvSpPr>
            <a:spLocks noGrp="1"/>
          </p:cNvSpPr>
          <p:nvPr>
            <p:ph type="sldNum" sz="quarter" idx="12"/>
          </p:nvPr>
        </p:nvSpPr>
        <p:spPr/>
        <p:txBody>
          <a:bodyPr/>
          <a:lstStyle/>
          <a:p>
            <a:fld id="{1235A075-A86C-4311-BBE7-FB8D4F860D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smtClean="0"/>
              <a:t>Klikk for å redigere tittelstil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Date Placeholder 3"/>
          <p:cNvSpPr>
            <a:spLocks noGrp="1"/>
          </p:cNvSpPr>
          <p:nvPr>
            <p:ph type="dt" sz="half" idx="10"/>
          </p:nvPr>
        </p:nvSpPr>
        <p:spPr/>
        <p:txBody>
          <a:bodyPr/>
          <a:lstStyle/>
          <a:p>
            <a:fld id="{AF12C6ED-EE3D-4F64-BC90-8AB21D626881}" type="datetime1">
              <a:rPr lang="nb-NO" smtClean="0"/>
              <a:pPr/>
              <a:t>04.09.2018</a:t>
            </a:fld>
            <a:endParaRPr lang="en-US"/>
          </a:p>
        </p:txBody>
      </p:sp>
      <p:sp>
        <p:nvSpPr>
          <p:cNvPr id="5" name="Footer Placeholder 4"/>
          <p:cNvSpPr>
            <a:spLocks noGrp="1"/>
          </p:cNvSpPr>
          <p:nvPr>
            <p:ph type="ftr" sz="quarter" idx="11"/>
          </p:nvPr>
        </p:nvSpPr>
        <p:spPr/>
        <p:txBody>
          <a:bodyPr/>
          <a:lstStyle/>
          <a:p>
            <a:r>
              <a:rPr lang="en-US" smtClean="0"/>
              <a:t>Håkon Tolsby</a:t>
            </a:r>
            <a:endParaRPr lang="en-US"/>
          </a:p>
        </p:txBody>
      </p:sp>
      <p:sp>
        <p:nvSpPr>
          <p:cNvPr id="6" name="Slide Number Placeholder 5"/>
          <p:cNvSpPr>
            <a:spLocks noGrp="1"/>
          </p:cNvSpPr>
          <p:nvPr>
            <p:ph type="sldNum" sz="quarter" idx="12"/>
          </p:nvPr>
        </p:nvSpPr>
        <p:spPr/>
        <p:txBody>
          <a:bodyPr/>
          <a:lstStyle/>
          <a:p>
            <a:fld id="{1235A075-A86C-4311-BBE7-FB8D4F860D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a:p>
        </p:txBody>
      </p:sp>
      <p:sp>
        <p:nvSpPr>
          <p:cNvPr id="3" name="Content Placeholder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Date Placeholder 3"/>
          <p:cNvSpPr>
            <a:spLocks noGrp="1"/>
          </p:cNvSpPr>
          <p:nvPr>
            <p:ph type="dt" sz="half" idx="10"/>
          </p:nvPr>
        </p:nvSpPr>
        <p:spPr/>
        <p:txBody>
          <a:bodyPr/>
          <a:lstStyle/>
          <a:p>
            <a:fld id="{4B1D0462-A3F8-47A6-BC75-7BB2728F2951}" type="datetime1">
              <a:rPr lang="nb-NO" smtClean="0"/>
              <a:pPr/>
              <a:t>04.09.2018</a:t>
            </a:fld>
            <a:endParaRPr lang="en-US"/>
          </a:p>
        </p:txBody>
      </p:sp>
      <p:sp>
        <p:nvSpPr>
          <p:cNvPr id="5" name="Footer Placeholder 4"/>
          <p:cNvSpPr>
            <a:spLocks noGrp="1"/>
          </p:cNvSpPr>
          <p:nvPr>
            <p:ph type="ftr" sz="quarter" idx="11"/>
          </p:nvPr>
        </p:nvSpPr>
        <p:spPr/>
        <p:txBody>
          <a:bodyPr/>
          <a:lstStyle/>
          <a:p>
            <a:r>
              <a:rPr lang="en-US" smtClean="0"/>
              <a:t>Håkon Tolsby</a:t>
            </a:r>
            <a:endParaRPr lang="en-US"/>
          </a:p>
        </p:txBody>
      </p:sp>
      <p:sp>
        <p:nvSpPr>
          <p:cNvPr id="6" name="Slide Number Placeholder 5"/>
          <p:cNvSpPr>
            <a:spLocks noGrp="1"/>
          </p:cNvSpPr>
          <p:nvPr>
            <p:ph type="sldNum" sz="quarter" idx="12"/>
          </p:nvPr>
        </p:nvSpPr>
        <p:spPr/>
        <p:txBody>
          <a:bodyPr/>
          <a:lstStyle/>
          <a:p>
            <a:fld id="{1235A075-A86C-4311-BBE7-FB8D4F860D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A8765448-8D88-421A-9321-24ED0C3C1F47}" type="datetime1">
              <a:rPr lang="nb-NO" smtClean="0"/>
              <a:pPr/>
              <a:t>04.09.2018</a:t>
            </a:fld>
            <a:endParaRPr lang="en-US"/>
          </a:p>
        </p:txBody>
      </p:sp>
      <p:sp>
        <p:nvSpPr>
          <p:cNvPr id="5" name="Footer Placeholder 4"/>
          <p:cNvSpPr>
            <a:spLocks noGrp="1"/>
          </p:cNvSpPr>
          <p:nvPr>
            <p:ph type="ftr" sz="quarter" idx="11"/>
          </p:nvPr>
        </p:nvSpPr>
        <p:spPr/>
        <p:txBody>
          <a:bodyPr/>
          <a:lstStyle/>
          <a:p>
            <a:r>
              <a:rPr lang="en-US" smtClean="0"/>
              <a:t>Håkon Tolsby</a:t>
            </a:r>
            <a:endParaRPr lang="en-US"/>
          </a:p>
        </p:txBody>
      </p:sp>
      <p:sp>
        <p:nvSpPr>
          <p:cNvPr id="6" name="Slide Number Placeholder 5"/>
          <p:cNvSpPr>
            <a:spLocks noGrp="1"/>
          </p:cNvSpPr>
          <p:nvPr>
            <p:ph type="sldNum" sz="quarter" idx="12"/>
          </p:nvPr>
        </p:nvSpPr>
        <p:spPr/>
        <p:txBody>
          <a:bodyPr/>
          <a:lstStyle/>
          <a:p>
            <a:fld id="{1235A075-A86C-4311-BBE7-FB8D4F860D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5" name="Date Placeholder 4"/>
          <p:cNvSpPr>
            <a:spLocks noGrp="1"/>
          </p:cNvSpPr>
          <p:nvPr>
            <p:ph type="dt" sz="half" idx="10"/>
          </p:nvPr>
        </p:nvSpPr>
        <p:spPr/>
        <p:txBody>
          <a:bodyPr/>
          <a:lstStyle/>
          <a:p>
            <a:fld id="{AADD2EF6-A9A3-4660-8E10-F79A51775AAA}" type="datetime1">
              <a:rPr lang="nb-NO" smtClean="0"/>
              <a:pPr/>
              <a:t>04.09.2018</a:t>
            </a:fld>
            <a:endParaRPr lang="en-US"/>
          </a:p>
        </p:txBody>
      </p:sp>
      <p:sp>
        <p:nvSpPr>
          <p:cNvPr id="6" name="Footer Placeholder 5"/>
          <p:cNvSpPr>
            <a:spLocks noGrp="1"/>
          </p:cNvSpPr>
          <p:nvPr>
            <p:ph type="ftr" sz="quarter" idx="11"/>
          </p:nvPr>
        </p:nvSpPr>
        <p:spPr/>
        <p:txBody>
          <a:bodyPr/>
          <a:lstStyle/>
          <a:p>
            <a:r>
              <a:rPr lang="en-US" smtClean="0"/>
              <a:t>Håkon Tolsby</a:t>
            </a:r>
            <a:endParaRPr lang="en-US"/>
          </a:p>
        </p:txBody>
      </p:sp>
      <p:sp>
        <p:nvSpPr>
          <p:cNvPr id="7" name="Slide Number Placeholder 6"/>
          <p:cNvSpPr>
            <a:spLocks noGrp="1"/>
          </p:cNvSpPr>
          <p:nvPr>
            <p:ph type="sldNum" sz="quarter" idx="12"/>
          </p:nvPr>
        </p:nvSpPr>
        <p:spPr/>
        <p:txBody>
          <a:bodyPr/>
          <a:lstStyle/>
          <a:p>
            <a:fld id="{1235A075-A86C-4311-BBE7-FB8D4F860D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smtClean="0"/>
              <a:t>Klikk for å redigere tittelstil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7" name="Date Placeholder 6"/>
          <p:cNvSpPr>
            <a:spLocks noGrp="1"/>
          </p:cNvSpPr>
          <p:nvPr>
            <p:ph type="dt" sz="half" idx="10"/>
          </p:nvPr>
        </p:nvSpPr>
        <p:spPr/>
        <p:txBody>
          <a:bodyPr/>
          <a:lstStyle/>
          <a:p>
            <a:fld id="{760F8CA1-66F2-4482-BDC5-4207CECC6CA9}" type="datetime1">
              <a:rPr lang="nb-NO" smtClean="0"/>
              <a:pPr/>
              <a:t>04.09.2018</a:t>
            </a:fld>
            <a:endParaRPr lang="en-US"/>
          </a:p>
        </p:txBody>
      </p:sp>
      <p:sp>
        <p:nvSpPr>
          <p:cNvPr id="8" name="Footer Placeholder 7"/>
          <p:cNvSpPr>
            <a:spLocks noGrp="1"/>
          </p:cNvSpPr>
          <p:nvPr>
            <p:ph type="ftr" sz="quarter" idx="11"/>
          </p:nvPr>
        </p:nvSpPr>
        <p:spPr/>
        <p:txBody>
          <a:bodyPr/>
          <a:lstStyle/>
          <a:p>
            <a:r>
              <a:rPr lang="en-US" smtClean="0"/>
              <a:t>Håkon Tolsby</a:t>
            </a:r>
            <a:endParaRPr lang="en-US"/>
          </a:p>
        </p:txBody>
      </p:sp>
      <p:sp>
        <p:nvSpPr>
          <p:cNvPr id="9" name="Slide Number Placeholder 8"/>
          <p:cNvSpPr>
            <a:spLocks noGrp="1"/>
          </p:cNvSpPr>
          <p:nvPr>
            <p:ph type="sldNum" sz="quarter" idx="12"/>
          </p:nvPr>
        </p:nvSpPr>
        <p:spPr/>
        <p:txBody>
          <a:bodyPr/>
          <a:lstStyle/>
          <a:p>
            <a:fld id="{1235A075-A86C-4311-BBE7-FB8D4F860D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a:p>
        </p:txBody>
      </p:sp>
      <p:sp>
        <p:nvSpPr>
          <p:cNvPr id="3" name="Date Placeholder 2"/>
          <p:cNvSpPr>
            <a:spLocks noGrp="1"/>
          </p:cNvSpPr>
          <p:nvPr>
            <p:ph type="dt" sz="half" idx="10"/>
          </p:nvPr>
        </p:nvSpPr>
        <p:spPr/>
        <p:txBody>
          <a:bodyPr/>
          <a:lstStyle/>
          <a:p>
            <a:fld id="{BD585D6F-9E2C-443A-8B45-71E8C4FB82BD}" type="datetime1">
              <a:rPr lang="nb-NO" smtClean="0"/>
              <a:pPr/>
              <a:t>04.09.2018</a:t>
            </a:fld>
            <a:endParaRPr lang="en-US"/>
          </a:p>
        </p:txBody>
      </p:sp>
      <p:sp>
        <p:nvSpPr>
          <p:cNvPr id="4" name="Footer Placeholder 3"/>
          <p:cNvSpPr>
            <a:spLocks noGrp="1"/>
          </p:cNvSpPr>
          <p:nvPr>
            <p:ph type="ftr" sz="quarter" idx="11"/>
          </p:nvPr>
        </p:nvSpPr>
        <p:spPr/>
        <p:txBody>
          <a:bodyPr/>
          <a:lstStyle/>
          <a:p>
            <a:r>
              <a:rPr lang="en-US" smtClean="0"/>
              <a:t>Håkon Tolsby</a:t>
            </a:r>
            <a:endParaRPr lang="en-US"/>
          </a:p>
        </p:txBody>
      </p:sp>
      <p:sp>
        <p:nvSpPr>
          <p:cNvPr id="5" name="Slide Number Placeholder 4"/>
          <p:cNvSpPr>
            <a:spLocks noGrp="1"/>
          </p:cNvSpPr>
          <p:nvPr>
            <p:ph type="sldNum" sz="quarter" idx="12"/>
          </p:nvPr>
        </p:nvSpPr>
        <p:spPr/>
        <p:txBody>
          <a:bodyPr/>
          <a:lstStyle/>
          <a:p>
            <a:fld id="{1235A075-A86C-4311-BBE7-FB8D4F860D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F98796-B43C-4C1C-A326-4890AA172C77}" type="datetime1">
              <a:rPr lang="nb-NO" smtClean="0"/>
              <a:pPr/>
              <a:t>04.09.2018</a:t>
            </a:fld>
            <a:endParaRPr lang="en-US"/>
          </a:p>
        </p:txBody>
      </p:sp>
      <p:sp>
        <p:nvSpPr>
          <p:cNvPr id="3" name="Footer Placeholder 2"/>
          <p:cNvSpPr>
            <a:spLocks noGrp="1"/>
          </p:cNvSpPr>
          <p:nvPr>
            <p:ph type="ftr" sz="quarter" idx="11"/>
          </p:nvPr>
        </p:nvSpPr>
        <p:spPr/>
        <p:txBody>
          <a:bodyPr/>
          <a:lstStyle/>
          <a:p>
            <a:r>
              <a:rPr lang="en-US" smtClean="0"/>
              <a:t>Håkon Tolsby</a:t>
            </a:r>
            <a:endParaRPr lang="en-US"/>
          </a:p>
        </p:txBody>
      </p:sp>
      <p:sp>
        <p:nvSpPr>
          <p:cNvPr id="4" name="Slide Number Placeholder 3"/>
          <p:cNvSpPr>
            <a:spLocks noGrp="1"/>
          </p:cNvSpPr>
          <p:nvPr>
            <p:ph type="sldNum" sz="quarter" idx="12"/>
          </p:nvPr>
        </p:nvSpPr>
        <p:spPr/>
        <p:txBody>
          <a:bodyPr/>
          <a:lstStyle/>
          <a:p>
            <a:fld id="{1235A075-A86C-4311-BBE7-FB8D4F860D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6131CBC1-75C7-4258-88C1-3F1C0B863CD8}" type="datetime1">
              <a:rPr lang="nb-NO" smtClean="0"/>
              <a:pPr/>
              <a:t>04.09.2018</a:t>
            </a:fld>
            <a:endParaRPr lang="en-US"/>
          </a:p>
        </p:txBody>
      </p:sp>
      <p:sp>
        <p:nvSpPr>
          <p:cNvPr id="6" name="Footer Placeholder 5"/>
          <p:cNvSpPr>
            <a:spLocks noGrp="1"/>
          </p:cNvSpPr>
          <p:nvPr>
            <p:ph type="ftr" sz="quarter" idx="11"/>
          </p:nvPr>
        </p:nvSpPr>
        <p:spPr/>
        <p:txBody>
          <a:bodyPr/>
          <a:lstStyle/>
          <a:p>
            <a:r>
              <a:rPr lang="en-US" smtClean="0"/>
              <a:t>Håkon Tolsby</a:t>
            </a:r>
            <a:endParaRPr lang="en-US"/>
          </a:p>
        </p:txBody>
      </p:sp>
      <p:sp>
        <p:nvSpPr>
          <p:cNvPr id="7" name="Slide Number Placeholder 6"/>
          <p:cNvSpPr>
            <a:spLocks noGrp="1"/>
          </p:cNvSpPr>
          <p:nvPr>
            <p:ph type="sldNum" sz="quarter" idx="12"/>
          </p:nvPr>
        </p:nvSpPr>
        <p:spPr/>
        <p:txBody>
          <a:bodyPr/>
          <a:lstStyle/>
          <a:p>
            <a:fld id="{1235A075-A86C-4311-BBE7-FB8D4F860D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D04891E0-2CFA-4E0A-A7FA-6950B159E77D}" type="datetime1">
              <a:rPr lang="nb-NO" smtClean="0"/>
              <a:pPr/>
              <a:t>04.09.2018</a:t>
            </a:fld>
            <a:endParaRPr lang="en-US"/>
          </a:p>
        </p:txBody>
      </p:sp>
      <p:sp>
        <p:nvSpPr>
          <p:cNvPr id="6" name="Footer Placeholder 5"/>
          <p:cNvSpPr>
            <a:spLocks noGrp="1"/>
          </p:cNvSpPr>
          <p:nvPr>
            <p:ph type="ftr" sz="quarter" idx="11"/>
          </p:nvPr>
        </p:nvSpPr>
        <p:spPr/>
        <p:txBody>
          <a:bodyPr/>
          <a:lstStyle/>
          <a:p>
            <a:r>
              <a:rPr lang="en-US" smtClean="0"/>
              <a:t>Håkon Tolsby</a:t>
            </a:r>
            <a:endParaRPr lang="en-US"/>
          </a:p>
        </p:txBody>
      </p:sp>
      <p:sp>
        <p:nvSpPr>
          <p:cNvPr id="7" name="Slide Number Placeholder 6"/>
          <p:cNvSpPr>
            <a:spLocks noGrp="1"/>
          </p:cNvSpPr>
          <p:nvPr>
            <p:ph type="sldNum" sz="quarter" idx="12"/>
          </p:nvPr>
        </p:nvSpPr>
        <p:spPr/>
        <p:txBody>
          <a:bodyPr/>
          <a:lstStyle/>
          <a:p>
            <a:fld id="{1235A075-A86C-4311-BBE7-FB8D4F860D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39784"/>
          </a:xfrm>
          <a:prstGeom prst="rect">
            <a:avLst/>
          </a:prstGeom>
        </p:spPr>
        <p:txBody>
          <a:bodyPr vert="horz" lIns="91440" tIns="45720" rIns="91440" bIns="45720" rtlCol="0" anchor="ctr">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457200" y="1428736"/>
            <a:ext cx="8229600" cy="4697427"/>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457200" y="6492899"/>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75198D-07ED-4D94-8C7A-80FF2CC2FE30}" type="datetime1">
              <a:rPr lang="nb-NO" smtClean="0"/>
              <a:pPr/>
              <a:t>04.09.2018</a:t>
            </a:fld>
            <a:endParaRPr lang="en-US"/>
          </a:p>
        </p:txBody>
      </p:sp>
      <p:sp>
        <p:nvSpPr>
          <p:cNvPr id="5" name="Footer Placeholder 4"/>
          <p:cNvSpPr>
            <a:spLocks noGrp="1"/>
          </p:cNvSpPr>
          <p:nvPr>
            <p:ph type="ftr" sz="quarter" idx="3"/>
          </p:nvPr>
        </p:nvSpPr>
        <p:spPr>
          <a:xfrm>
            <a:off x="3124200" y="6492899"/>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Håkon Tolsby</a:t>
            </a:r>
            <a:endParaRPr lang="en-US"/>
          </a:p>
        </p:txBody>
      </p:sp>
      <p:sp>
        <p:nvSpPr>
          <p:cNvPr id="6" name="Slide Number Placeholder 5"/>
          <p:cNvSpPr>
            <a:spLocks noGrp="1"/>
          </p:cNvSpPr>
          <p:nvPr>
            <p:ph type="sldNum" sz="quarter" idx="4"/>
          </p:nvPr>
        </p:nvSpPr>
        <p:spPr>
          <a:xfrm>
            <a:off x="6553200" y="6492899"/>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35A075-A86C-4311-BBE7-FB8D4F860DCF}" type="slidenum">
              <a:rPr lang="en-US" smtClean="0"/>
              <a:pPr/>
              <a:t>‹#›</a:t>
            </a:fld>
            <a:endParaRPr lang="en-US"/>
          </a:p>
        </p:txBody>
      </p:sp>
      <p:pic>
        <p:nvPicPr>
          <p:cNvPr id="7" name="Picture 6" descr="fooyer.jpg"/>
          <p:cNvPicPr>
            <a:picLocks noChangeAspect="1"/>
          </p:cNvPicPr>
          <p:nvPr/>
        </p:nvPicPr>
        <p:blipFill>
          <a:blip r:embed="rId13" cstate="print"/>
          <a:stretch>
            <a:fillRect/>
          </a:stretch>
        </p:blipFill>
        <p:spPr>
          <a:xfrm>
            <a:off x="0" y="6154043"/>
            <a:ext cx="9144000" cy="418229"/>
          </a:xfrm>
          <a:prstGeom prst="rect">
            <a:avLst/>
          </a:prstGeom>
        </p:spPr>
      </p:pic>
      <p:cxnSp>
        <p:nvCxnSpPr>
          <p:cNvPr id="9" name="Straight Connector 8"/>
          <p:cNvCxnSpPr/>
          <p:nvPr/>
        </p:nvCxnSpPr>
        <p:spPr>
          <a:xfrm>
            <a:off x="0" y="1285860"/>
            <a:ext cx="9144000" cy="0"/>
          </a:xfrm>
          <a:prstGeom prst="line">
            <a:avLst/>
          </a:prstGeom>
          <a:ln w="25400">
            <a:solidFill>
              <a:srgbClr val="28235D"/>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36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2.hiof.no/nor/biblioteket#/fagstoff-24724/databaser-2472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ntnu.no/viko/" TargetMode="External"/><Relationship Id="rId2" Type="http://schemas.openxmlformats.org/officeDocument/2006/relationships/hyperlink" Target="http://kildekompasset.no/referansestiler/apa-6th.asp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Skrive</a:t>
            </a:r>
            <a:r>
              <a:rPr lang="en-US" dirty="0" smtClean="0"/>
              <a:t> en </a:t>
            </a:r>
            <a:r>
              <a:rPr lang="en-US" dirty="0" err="1" smtClean="0"/>
              <a:t>akademisk</a:t>
            </a:r>
            <a:r>
              <a:rPr lang="en-US" dirty="0" smtClean="0"/>
              <a:t> </a:t>
            </a:r>
            <a:r>
              <a:rPr lang="en-US" dirty="0" err="1" smtClean="0"/>
              <a:t>tekst</a:t>
            </a:r>
            <a:endParaRPr lang="en-US" dirty="0"/>
          </a:p>
        </p:txBody>
      </p:sp>
      <p:sp>
        <p:nvSpPr>
          <p:cNvPr id="3" name="Subtitle 2"/>
          <p:cNvSpPr>
            <a:spLocks noGrp="1"/>
          </p:cNvSpPr>
          <p:nvPr>
            <p:ph type="subTitle" idx="1"/>
          </p:nvPr>
        </p:nvSpPr>
        <p:spPr/>
        <p:txBody>
          <a:bodyPr/>
          <a:lstStyle/>
          <a:p>
            <a:r>
              <a:rPr lang="en-US" dirty="0" err="1" smtClean="0"/>
              <a:t>Håkon</a:t>
            </a:r>
            <a:r>
              <a:rPr lang="en-US" dirty="0" smtClean="0"/>
              <a:t> </a:t>
            </a:r>
            <a:r>
              <a:rPr lang="en-US" dirty="0" err="1" smtClean="0"/>
              <a:t>Tolsby</a:t>
            </a:r>
            <a:endParaRPr lang="en-US" dirty="0"/>
          </a:p>
        </p:txBody>
      </p:sp>
      <p:sp>
        <p:nvSpPr>
          <p:cNvPr id="4" name="Date Placeholder 3"/>
          <p:cNvSpPr>
            <a:spLocks noGrp="1"/>
          </p:cNvSpPr>
          <p:nvPr>
            <p:ph type="dt" sz="half" idx="10"/>
          </p:nvPr>
        </p:nvSpPr>
        <p:spPr/>
        <p:txBody>
          <a:bodyPr/>
          <a:lstStyle/>
          <a:p>
            <a:fld id="{7B038503-1B53-412C-85BE-FC2CA33B7D6F}" type="datetime1">
              <a:rPr lang="nb-NO" smtClean="0"/>
              <a:pPr/>
              <a:t>04.09.2018</a:t>
            </a:fld>
            <a:endParaRPr lang="en-US"/>
          </a:p>
        </p:txBody>
      </p:sp>
      <p:sp>
        <p:nvSpPr>
          <p:cNvPr id="5" name="Slide Number Placeholder 4"/>
          <p:cNvSpPr>
            <a:spLocks noGrp="1"/>
          </p:cNvSpPr>
          <p:nvPr>
            <p:ph type="sldNum" sz="quarter" idx="12"/>
          </p:nvPr>
        </p:nvSpPr>
        <p:spPr/>
        <p:txBody>
          <a:bodyPr/>
          <a:lstStyle/>
          <a:p>
            <a:fld id="{1235A075-A86C-4311-BBE7-FB8D4F860DCF}"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Håkon Tolsby</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Kilder</a:t>
            </a:r>
            <a:endParaRPr lang="nb-NO" dirty="0"/>
          </a:p>
        </p:txBody>
      </p:sp>
      <p:sp>
        <p:nvSpPr>
          <p:cNvPr id="3" name="Plassholder for innhold 2"/>
          <p:cNvSpPr>
            <a:spLocks noGrp="1"/>
          </p:cNvSpPr>
          <p:nvPr>
            <p:ph idx="1"/>
          </p:nvPr>
        </p:nvSpPr>
        <p:spPr/>
        <p:txBody>
          <a:bodyPr/>
          <a:lstStyle/>
          <a:p>
            <a:pPr marL="0" indent="0">
              <a:buNone/>
            </a:pPr>
            <a:r>
              <a:rPr lang="nb-NO" dirty="0"/>
              <a:t>Søk i scholar.google.no</a:t>
            </a:r>
            <a:endParaRPr lang="nb-NO" dirty="0" smtClean="0"/>
          </a:p>
          <a:p>
            <a:pPr marL="0" indent="0">
              <a:buNone/>
            </a:pPr>
            <a:endParaRPr lang="nb-NO" dirty="0"/>
          </a:p>
          <a:p>
            <a:pPr marL="0" indent="0">
              <a:buNone/>
            </a:pPr>
            <a:r>
              <a:rPr lang="nb-NO" dirty="0" smtClean="0"/>
              <a:t>Søk i bibliotekets </a:t>
            </a:r>
            <a:r>
              <a:rPr lang="nb-NO" dirty="0"/>
              <a:t>databaser </a:t>
            </a:r>
            <a:r>
              <a:rPr lang="nb-NO" sz="1800" dirty="0">
                <a:hlinkClick r:id="rId2"/>
              </a:rPr>
              <a:t>http://www2.hiof.no/nor/biblioteket#/</a:t>
            </a:r>
            <a:r>
              <a:rPr lang="nb-NO" sz="1800" dirty="0" smtClean="0">
                <a:hlinkClick r:id="rId2"/>
              </a:rPr>
              <a:t>fagstoff-24724/databaser-24726</a:t>
            </a:r>
            <a:endParaRPr lang="nb-NO" sz="1800" dirty="0" smtClean="0"/>
          </a:p>
          <a:p>
            <a:pPr marL="0" indent="0">
              <a:buNone/>
            </a:pPr>
            <a:endParaRPr lang="nb-NO" sz="2400" dirty="0" smtClean="0"/>
          </a:p>
          <a:p>
            <a:pPr marL="0" indent="0">
              <a:buNone/>
            </a:pPr>
            <a:r>
              <a:rPr lang="nb-NO" sz="2400" dirty="0" smtClean="0"/>
              <a:t>Viktige databaser:</a:t>
            </a:r>
          </a:p>
          <a:p>
            <a:pPr lvl="1"/>
            <a:r>
              <a:rPr lang="nb-NO" dirty="0" smtClean="0"/>
              <a:t>ACM </a:t>
            </a:r>
          </a:p>
          <a:p>
            <a:pPr lvl="1"/>
            <a:r>
              <a:rPr lang="nb-NO" dirty="0" smtClean="0"/>
              <a:t>IEEE</a:t>
            </a:r>
          </a:p>
          <a:p>
            <a:pPr lvl="1"/>
            <a:r>
              <a:rPr lang="nb-NO" dirty="0" smtClean="0"/>
              <a:t>EBSCO</a:t>
            </a:r>
          </a:p>
          <a:p>
            <a:pPr lvl="1"/>
            <a:r>
              <a:rPr lang="nb-NO" dirty="0"/>
              <a:t>ERIC</a:t>
            </a:r>
          </a:p>
          <a:p>
            <a:pPr marL="457200" lvl="1" indent="0">
              <a:buNone/>
            </a:pPr>
            <a:endParaRPr lang="nb-NO" dirty="0" smtClean="0"/>
          </a:p>
        </p:txBody>
      </p:sp>
      <p:sp>
        <p:nvSpPr>
          <p:cNvPr id="4" name="Plassholder for dato 3"/>
          <p:cNvSpPr>
            <a:spLocks noGrp="1"/>
          </p:cNvSpPr>
          <p:nvPr>
            <p:ph type="dt" sz="half" idx="10"/>
          </p:nvPr>
        </p:nvSpPr>
        <p:spPr/>
        <p:txBody>
          <a:bodyPr/>
          <a:lstStyle/>
          <a:p>
            <a:fld id="{4B1D0462-A3F8-47A6-BC75-7BB2728F2951}" type="datetime1">
              <a:rPr lang="nb-NO" smtClean="0"/>
              <a:pPr/>
              <a:t>04.09.2018</a:t>
            </a:fld>
            <a:endParaRPr lang="en-US"/>
          </a:p>
        </p:txBody>
      </p:sp>
      <p:sp>
        <p:nvSpPr>
          <p:cNvPr id="5" name="Plassholder for bunntekst 4"/>
          <p:cNvSpPr>
            <a:spLocks noGrp="1"/>
          </p:cNvSpPr>
          <p:nvPr>
            <p:ph type="ftr" sz="quarter" idx="11"/>
          </p:nvPr>
        </p:nvSpPr>
        <p:spPr/>
        <p:txBody>
          <a:bodyPr/>
          <a:lstStyle/>
          <a:p>
            <a:r>
              <a:rPr lang="en-US" smtClean="0"/>
              <a:t>Håkon Tolsby</a:t>
            </a:r>
            <a:endParaRPr lang="en-US"/>
          </a:p>
        </p:txBody>
      </p:sp>
      <p:sp>
        <p:nvSpPr>
          <p:cNvPr id="6" name="Plassholder for lysbildenummer 5"/>
          <p:cNvSpPr>
            <a:spLocks noGrp="1"/>
          </p:cNvSpPr>
          <p:nvPr>
            <p:ph type="sldNum" sz="quarter" idx="12"/>
          </p:nvPr>
        </p:nvSpPr>
        <p:spPr/>
        <p:txBody>
          <a:bodyPr/>
          <a:lstStyle/>
          <a:p>
            <a:fld id="{1235A075-A86C-4311-BBE7-FB8D4F860DCF}" type="slidenum">
              <a:rPr lang="en-US" smtClean="0"/>
              <a:pPr/>
              <a:t>10</a:t>
            </a:fld>
            <a:endParaRPr lang="en-US"/>
          </a:p>
        </p:txBody>
      </p:sp>
    </p:spTree>
    <p:extLst>
      <p:ext uri="{BB962C8B-B14F-4D97-AF65-F5344CB8AC3E}">
        <p14:creationId xmlns:p14="http://schemas.microsoft.com/office/powerpoint/2010/main" val="24561619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95288" y="188913"/>
            <a:ext cx="8229600" cy="981075"/>
          </a:xfrm>
        </p:spPr>
        <p:txBody>
          <a:bodyPr/>
          <a:lstStyle/>
          <a:p>
            <a:pPr eaLnBrk="1" hangingPunct="1"/>
            <a:r>
              <a:rPr lang="en-US" smtClean="0">
                <a:solidFill>
                  <a:schemeClr val="tx1"/>
                </a:solidFill>
              </a:rPr>
              <a:t>Formkrav</a:t>
            </a:r>
          </a:p>
        </p:txBody>
      </p:sp>
      <p:pic>
        <p:nvPicPr>
          <p:cNvPr id="3" name="Bilde 2"/>
          <p:cNvPicPr>
            <a:picLocks noChangeAspect="1"/>
          </p:cNvPicPr>
          <p:nvPr/>
        </p:nvPicPr>
        <p:blipFill>
          <a:blip r:embed="rId2"/>
          <a:stretch>
            <a:fillRect/>
          </a:stretch>
        </p:blipFill>
        <p:spPr>
          <a:xfrm>
            <a:off x="2411760" y="3356992"/>
            <a:ext cx="3625585" cy="2719189"/>
          </a:xfrm>
          <a:prstGeom prst="rect">
            <a:avLst/>
          </a:prstGeom>
        </p:spPr>
      </p:pic>
      <p:pic>
        <p:nvPicPr>
          <p:cNvPr id="8" name="Bilde 7"/>
          <p:cNvPicPr>
            <a:picLocks noChangeAspect="1"/>
          </p:cNvPicPr>
          <p:nvPr/>
        </p:nvPicPr>
        <p:blipFill>
          <a:blip r:embed="rId3"/>
          <a:stretch>
            <a:fillRect/>
          </a:stretch>
        </p:blipFill>
        <p:spPr>
          <a:xfrm>
            <a:off x="179512" y="1484784"/>
            <a:ext cx="3248980" cy="2599184"/>
          </a:xfrm>
          <a:prstGeom prst="rect">
            <a:avLst/>
          </a:prstGeom>
        </p:spPr>
      </p:pic>
      <p:pic>
        <p:nvPicPr>
          <p:cNvPr id="4" name="Bilde 3"/>
          <p:cNvPicPr>
            <a:picLocks noChangeAspect="1"/>
          </p:cNvPicPr>
          <p:nvPr/>
        </p:nvPicPr>
        <p:blipFill>
          <a:blip r:embed="rId4"/>
          <a:stretch>
            <a:fillRect/>
          </a:stretch>
        </p:blipFill>
        <p:spPr>
          <a:xfrm>
            <a:off x="5292080" y="1625098"/>
            <a:ext cx="2834195" cy="2834195"/>
          </a:xfrm>
          <a:prstGeom prst="rect">
            <a:avLst/>
          </a:prstGeom>
        </p:spPr>
      </p:pic>
    </p:spTree>
    <p:extLst>
      <p:ext uri="{BB962C8B-B14F-4D97-AF65-F5344CB8AC3E}">
        <p14:creationId xmlns:p14="http://schemas.microsoft.com/office/powerpoint/2010/main" val="11193690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95288" y="188913"/>
            <a:ext cx="8229600" cy="981075"/>
          </a:xfrm>
        </p:spPr>
        <p:txBody>
          <a:bodyPr/>
          <a:lstStyle/>
          <a:p>
            <a:pPr eaLnBrk="1" hangingPunct="1"/>
            <a:r>
              <a:rPr lang="en-US" smtClean="0">
                <a:solidFill>
                  <a:schemeClr val="tx1"/>
                </a:solidFill>
              </a:rPr>
              <a:t>Formkrav</a:t>
            </a:r>
          </a:p>
        </p:txBody>
      </p:sp>
      <p:sp>
        <p:nvSpPr>
          <p:cNvPr id="12291" name="Rectangle 3"/>
          <p:cNvSpPr>
            <a:spLocks noGrp="1" noChangeArrowheads="1"/>
          </p:cNvSpPr>
          <p:nvPr>
            <p:ph type="body" idx="1"/>
          </p:nvPr>
        </p:nvSpPr>
        <p:spPr>
          <a:xfrm>
            <a:off x="457200" y="1447800"/>
            <a:ext cx="8153400" cy="4419600"/>
          </a:xfrm>
        </p:spPr>
        <p:txBody>
          <a:bodyPr>
            <a:normAutofit fontScale="92500" lnSpcReduction="10000"/>
          </a:bodyPr>
          <a:lstStyle/>
          <a:p>
            <a:pPr lvl="2">
              <a:buFontTx/>
              <a:buNone/>
            </a:pPr>
            <a:r>
              <a:rPr lang="en-US" sz="3000" dirty="0" err="1" smtClean="0"/>
              <a:t>Akademisk</a:t>
            </a:r>
            <a:r>
              <a:rPr lang="en-US" sz="3000" dirty="0" smtClean="0"/>
              <a:t> </a:t>
            </a:r>
            <a:r>
              <a:rPr lang="en-US" sz="3000" dirty="0" err="1" smtClean="0"/>
              <a:t>skriving</a:t>
            </a:r>
            <a:r>
              <a:rPr lang="en-US" sz="3000" dirty="0" smtClean="0"/>
              <a:t> </a:t>
            </a:r>
            <a:r>
              <a:rPr lang="en-US" sz="3000" dirty="0" err="1" smtClean="0"/>
              <a:t>har</a:t>
            </a:r>
            <a:r>
              <a:rPr lang="en-US" sz="3000" dirty="0" smtClean="0"/>
              <a:t> </a:t>
            </a:r>
            <a:r>
              <a:rPr lang="en-US" sz="3000" dirty="0" err="1" smtClean="0"/>
              <a:t>krav</a:t>
            </a:r>
            <a:r>
              <a:rPr lang="en-US" sz="3000" dirty="0" smtClean="0"/>
              <a:t> </a:t>
            </a:r>
            <a:r>
              <a:rPr lang="en-US" sz="3000" dirty="0" err="1" smtClean="0"/>
              <a:t>til</a:t>
            </a:r>
            <a:endParaRPr lang="en-US" sz="3000" dirty="0" smtClean="0"/>
          </a:p>
          <a:p>
            <a:pPr lvl="3">
              <a:buFontTx/>
              <a:buChar char="-"/>
            </a:pPr>
            <a:r>
              <a:rPr lang="en-US" sz="2800" dirty="0" err="1" smtClean="0"/>
              <a:t>Innhold</a:t>
            </a:r>
            <a:r>
              <a:rPr lang="en-US" sz="2800" dirty="0" smtClean="0"/>
              <a:t> </a:t>
            </a:r>
          </a:p>
          <a:p>
            <a:pPr lvl="3">
              <a:buFontTx/>
              <a:buChar char="-"/>
            </a:pPr>
            <a:r>
              <a:rPr lang="en-US" sz="2800" dirty="0" smtClean="0"/>
              <a:t>Form</a:t>
            </a:r>
          </a:p>
          <a:p>
            <a:pPr lvl="1" eaLnBrk="1" hangingPunct="1">
              <a:buFontTx/>
              <a:buNone/>
            </a:pPr>
            <a:endParaRPr lang="en-US" dirty="0" smtClean="0"/>
          </a:p>
          <a:p>
            <a:pPr lvl="4" eaLnBrk="1" hangingPunct="1">
              <a:buFontTx/>
              <a:buNone/>
            </a:pPr>
            <a:endParaRPr lang="en-US" dirty="0" smtClean="0"/>
          </a:p>
          <a:p>
            <a:pPr lvl="4" eaLnBrk="1" hangingPunct="1">
              <a:buFontTx/>
              <a:buNone/>
            </a:pPr>
            <a:endParaRPr lang="en-US" dirty="0" smtClean="0"/>
          </a:p>
          <a:p>
            <a:pPr lvl="4" eaLnBrk="1" hangingPunct="1">
              <a:spcBef>
                <a:spcPct val="0"/>
              </a:spcBef>
              <a:buFontTx/>
              <a:buNone/>
            </a:pPr>
            <a:endParaRPr lang="en-US" dirty="0" smtClean="0"/>
          </a:p>
          <a:p>
            <a:pPr lvl="2" algn="just">
              <a:spcBef>
                <a:spcPct val="0"/>
              </a:spcBef>
              <a:buFontTx/>
              <a:buNone/>
            </a:pPr>
            <a:r>
              <a:rPr lang="en-US" sz="3000" dirty="0" err="1" smtClean="0"/>
              <a:t>Gjør</a:t>
            </a:r>
            <a:r>
              <a:rPr lang="en-US" sz="3000" dirty="0" smtClean="0"/>
              <a:t> </a:t>
            </a:r>
            <a:r>
              <a:rPr lang="en-US" sz="3000" dirty="0" err="1" smtClean="0"/>
              <a:t>arbeidet</a:t>
            </a:r>
            <a:r>
              <a:rPr lang="en-US" sz="3000" dirty="0" smtClean="0"/>
              <a:t> </a:t>
            </a:r>
            <a:r>
              <a:rPr lang="en-US" sz="3000" dirty="0" err="1" smtClean="0"/>
              <a:t>ditt</a:t>
            </a:r>
            <a:r>
              <a:rPr lang="en-US" sz="3000" dirty="0" smtClean="0"/>
              <a:t> </a:t>
            </a:r>
            <a:r>
              <a:rPr lang="en-US" sz="3000" dirty="0" err="1" smtClean="0"/>
              <a:t>klart</a:t>
            </a:r>
            <a:r>
              <a:rPr lang="en-US" sz="3000" dirty="0" smtClean="0"/>
              <a:t> </a:t>
            </a:r>
            <a:r>
              <a:rPr lang="en-US" sz="3000" dirty="0" err="1" smtClean="0"/>
              <a:t>og</a:t>
            </a:r>
            <a:r>
              <a:rPr lang="en-US" sz="3000" dirty="0" smtClean="0"/>
              <a:t> </a:t>
            </a:r>
            <a:r>
              <a:rPr lang="en-US" sz="3000" dirty="0" err="1" smtClean="0"/>
              <a:t>forståelig</a:t>
            </a:r>
            <a:r>
              <a:rPr lang="en-US" sz="3000" dirty="0" smtClean="0"/>
              <a:t> </a:t>
            </a:r>
          </a:p>
          <a:p>
            <a:pPr lvl="2" algn="just">
              <a:spcBef>
                <a:spcPct val="0"/>
              </a:spcBef>
              <a:buFontTx/>
              <a:buNone/>
            </a:pPr>
            <a:r>
              <a:rPr lang="en-US" sz="3000" dirty="0" smtClean="0"/>
              <a:t>for </a:t>
            </a:r>
            <a:r>
              <a:rPr lang="en-US" sz="3000" dirty="0" err="1" smtClean="0"/>
              <a:t>leseren</a:t>
            </a:r>
            <a:endParaRPr lang="en-US" sz="3000" dirty="0" smtClean="0"/>
          </a:p>
          <a:p>
            <a:pPr lvl="2" algn="just">
              <a:spcBef>
                <a:spcPts val="1200"/>
              </a:spcBef>
              <a:buFontTx/>
              <a:buNone/>
            </a:pPr>
            <a:r>
              <a:rPr lang="en-US" sz="3000" dirty="0" err="1" smtClean="0"/>
              <a:t>Gjør</a:t>
            </a:r>
            <a:r>
              <a:rPr lang="en-US" sz="3000" dirty="0" smtClean="0"/>
              <a:t> </a:t>
            </a:r>
            <a:r>
              <a:rPr lang="en-US" sz="3000" dirty="0" err="1" smtClean="0"/>
              <a:t>arbeidet</a:t>
            </a:r>
            <a:r>
              <a:rPr lang="en-US" sz="3000" dirty="0" smtClean="0"/>
              <a:t> </a:t>
            </a:r>
            <a:r>
              <a:rPr lang="en-US" sz="3000" dirty="0" err="1" smtClean="0"/>
              <a:t>ditt</a:t>
            </a:r>
            <a:r>
              <a:rPr lang="en-US" sz="3000" dirty="0" smtClean="0"/>
              <a:t> </a:t>
            </a:r>
            <a:r>
              <a:rPr lang="en-US" sz="3000" dirty="0" err="1" smtClean="0"/>
              <a:t>troverdig</a:t>
            </a:r>
            <a:r>
              <a:rPr lang="en-US" sz="3000" dirty="0" smtClean="0"/>
              <a:t> </a:t>
            </a:r>
            <a:r>
              <a:rPr lang="en-US" sz="3000" dirty="0" err="1" smtClean="0"/>
              <a:t>ved</a:t>
            </a:r>
            <a:r>
              <a:rPr lang="en-US" sz="3000" dirty="0" smtClean="0"/>
              <a:t> at </a:t>
            </a:r>
            <a:r>
              <a:rPr lang="en-US" sz="3000" dirty="0" err="1" smtClean="0"/>
              <a:t>det</a:t>
            </a:r>
            <a:endParaRPr lang="en-US" sz="3000" dirty="0"/>
          </a:p>
          <a:p>
            <a:pPr lvl="2" algn="just">
              <a:spcBef>
                <a:spcPct val="0"/>
              </a:spcBef>
              <a:buFontTx/>
              <a:buNone/>
            </a:pPr>
            <a:r>
              <a:rPr lang="en-US" sz="3000" dirty="0" err="1" smtClean="0"/>
              <a:t>viser</a:t>
            </a:r>
            <a:r>
              <a:rPr lang="en-US" sz="3000" dirty="0" smtClean="0"/>
              <a:t> </a:t>
            </a:r>
            <a:r>
              <a:rPr lang="en-US" sz="3000" dirty="0" err="1" smtClean="0"/>
              <a:t>kildene</a:t>
            </a:r>
            <a:r>
              <a:rPr lang="en-US" sz="3000" dirty="0" smtClean="0"/>
              <a:t> du </a:t>
            </a:r>
            <a:r>
              <a:rPr lang="en-US" sz="3000" dirty="0" err="1" smtClean="0"/>
              <a:t>har</a:t>
            </a:r>
            <a:r>
              <a:rPr lang="en-US" sz="3000" dirty="0" smtClean="0"/>
              <a:t> </a:t>
            </a:r>
            <a:r>
              <a:rPr lang="en-US" sz="3000" dirty="0" err="1" smtClean="0"/>
              <a:t>brukt</a:t>
            </a:r>
            <a:endParaRPr lang="en-US" sz="3000" dirty="0" smtClean="0"/>
          </a:p>
          <a:p>
            <a:pPr eaLnBrk="1" hangingPunct="1"/>
            <a:endParaRPr lang="en-US" dirty="0" smtClean="0"/>
          </a:p>
        </p:txBody>
      </p:sp>
      <p:sp>
        <p:nvSpPr>
          <p:cNvPr id="4" name="Down Arrow 3"/>
          <p:cNvSpPr>
            <a:spLocks noChangeArrowheads="1"/>
          </p:cNvSpPr>
          <p:nvPr/>
        </p:nvSpPr>
        <p:spPr bwMode="auto">
          <a:xfrm>
            <a:off x="3549130" y="2924944"/>
            <a:ext cx="484188" cy="977900"/>
          </a:xfrm>
          <a:prstGeom prst="downArrow">
            <a:avLst>
              <a:gd name="adj1" fmla="val 50000"/>
              <a:gd name="adj2" fmla="val 49996"/>
            </a:avLst>
          </a:prstGeom>
          <a:gradFill rotWithShape="1">
            <a:gsLst>
              <a:gs pos="0">
                <a:srgbClr val="CBFFFF"/>
              </a:gs>
              <a:gs pos="100000">
                <a:srgbClr val="B5E5E9"/>
              </a:gs>
            </a:gsLst>
            <a:lin ang="5400000"/>
          </a:gradFill>
          <a:ln w="9525">
            <a:solidFill>
              <a:srgbClr val="B6DCDF"/>
            </a:solidFill>
            <a:miter lim="800000"/>
            <a:headEnd/>
            <a:tailEnd/>
          </a:ln>
          <a:effectLst>
            <a:outerShdw blurRad="40000" dist="23000" dir="5400000" rotWithShape="0">
              <a:srgbClr val="808080">
                <a:alpha val="34999"/>
              </a:srgbClr>
            </a:outerShdw>
          </a:effectLst>
        </p:spPr>
        <p:txBody>
          <a:bodyPr anchor="ctr"/>
          <a:lstStyle/>
          <a:p>
            <a:pPr algn="ctr">
              <a:defRPr/>
            </a:pPr>
            <a:endParaRPr lang="en-US">
              <a:solidFill>
                <a:schemeClr val="lt1"/>
              </a:solidFill>
              <a:latin typeface="+mn-lt"/>
              <a:cs typeface="+mn-cs"/>
            </a:endParaRPr>
          </a:p>
        </p:txBody>
      </p:sp>
    </p:spTree>
    <p:extLst>
      <p:ext uri="{BB962C8B-B14F-4D97-AF65-F5344CB8AC3E}">
        <p14:creationId xmlns:p14="http://schemas.microsoft.com/office/powerpoint/2010/main" val="26138466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95288" y="188913"/>
            <a:ext cx="8229600" cy="981075"/>
          </a:xfrm>
        </p:spPr>
        <p:txBody>
          <a:bodyPr/>
          <a:lstStyle/>
          <a:p>
            <a:pPr eaLnBrk="1" hangingPunct="1"/>
            <a:r>
              <a:rPr lang="en-US" smtClean="0">
                <a:solidFill>
                  <a:schemeClr val="tx1"/>
                </a:solidFill>
              </a:rPr>
              <a:t>Formkrav</a:t>
            </a:r>
          </a:p>
        </p:txBody>
      </p:sp>
      <p:sp>
        <p:nvSpPr>
          <p:cNvPr id="13315" name="Rectangle 3"/>
          <p:cNvSpPr>
            <a:spLocks noGrp="1" noChangeArrowheads="1"/>
          </p:cNvSpPr>
          <p:nvPr>
            <p:ph type="body" idx="1"/>
          </p:nvPr>
        </p:nvSpPr>
        <p:spPr>
          <a:xfrm>
            <a:off x="457200" y="1447800"/>
            <a:ext cx="8153400" cy="4419600"/>
          </a:xfrm>
        </p:spPr>
        <p:txBody>
          <a:bodyPr/>
          <a:lstStyle/>
          <a:p>
            <a:pPr eaLnBrk="1" hangingPunct="1"/>
            <a:r>
              <a:rPr lang="en-US" dirty="0" err="1" smtClean="0"/>
              <a:t>Mest</a:t>
            </a:r>
            <a:r>
              <a:rPr lang="en-US" dirty="0" smtClean="0"/>
              <a:t> </a:t>
            </a:r>
            <a:r>
              <a:rPr lang="en-US" dirty="0" err="1" smtClean="0"/>
              <a:t>vanlige</a:t>
            </a:r>
            <a:r>
              <a:rPr lang="en-US" dirty="0" smtClean="0"/>
              <a:t> </a:t>
            </a:r>
            <a:r>
              <a:rPr lang="en-US" dirty="0" err="1" smtClean="0"/>
              <a:t>formkrav</a:t>
            </a:r>
            <a:r>
              <a:rPr lang="en-US" dirty="0" smtClean="0"/>
              <a:t> </a:t>
            </a:r>
            <a:r>
              <a:rPr lang="en-US" dirty="0" err="1" smtClean="0"/>
              <a:t>til</a:t>
            </a:r>
            <a:r>
              <a:rPr lang="en-US" dirty="0" smtClean="0"/>
              <a:t> </a:t>
            </a:r>
            <a:r>
              <a:rPr lang="en-US" dirty="0" err="1" smtClean="0"/>
              <a:t>akademiske</a:t>
            </a:r>
            <a:r>
              <a:rPr lang="en-US" dirty="0" smtClean="0"/>
              <a:t> </a:t>
            </a:r>
            <a:r>
              <a:rPr lang="en-US" dirty="0" err="1" smtClean="0"/>
              <a:t>arbeider</a:t>
            </a:r>
            <a:r>
              <a:rPr lang="en-US" dirty="0" smtClean="0"/>
              <a:t> </a:t>
            </a:r>
            <a:r>
              <a:rPr lang="en-US" dirty="0" err="1" smtClean="0"/>
              <a:t>er</a:t>
            </a:r>
            <a:r>
              <a:rPr lang="en-US" dirty="0" smtClean="0"/>
              <a:t> </a:t>
            </a:r>
            <a:r>
              <a:rPr lang="en-US" dirty="0" err="1" smtClean="0"/>
              <a:t>IMRaD</a:t>
            </a:r>
            <a:r>
              <a:rPr lang="en-US" dirty="0" smtClean="0"/>
              <a:t> </a:t>
            </a:r>
            <a:r>
              <a:rPr lang="en-US" dirty="0" err="1" smtClean="0"/>
              <a:t>strukturen</a:t>
            </a:r>
            <a:endParaRPr lang="en-US" dirty="0"/>
          </a:p>
          <a:p>
            <a:pPr eaLnBrk="1" hangingPunct="1"/>
            <a:r>
              <a:rPr lang="nb-NO" sz="2800" dirty="0" err="1" smtClean="0"/>
              <a:t>IMRaD</a:t>
            </a:r>
            <a:r>
              <a:rPr lang="nb-NO" sz="2800" dirty="0" smtClean="0"/>
              <a:t> står for: </a:t>
            </a:r>
            <a:endParaRPr lang="en-US" sz="2800" dirty="0" smtClean="0"/>
          </a:p>
          <a:p>
            <a:pPr lvl="2"/>
            <a:r>
              <a:rPr lang="nb-NO" sz="2800" b="1" dirty="0" smtClean="0"/>
              <a:t>I </a:t>
            </a:r>
            <a:r>
              <a:rPr lang="nb-NO" sz="2800" dirty="0" err="1" smtClean="0"/>
              <a:t>Introduction</a:t>
            </a:r>
            <a:r>
              <a:rPr lang="nb-NO" sz="2800" dirty="0" smtClean="0"/>
              <a:t> </a:t>
            </a:r>
            <a:endParaRPr lang="en-US" sz="2800" dirty="0" smtClean="0"/>
          </a:p>
          <a:p>
            <a:pPr lvl="2"/>
            <a:r>
              <a:rPr lang="nb-NO" sz="2800" b="1" dirty="0" smtClean="0"/>
              <a:t>M</a:t>
            </a:r>
            <a:r>
              <a:rPr lang="nb-NO" sz="2800" dirty="0" smtClean="0"/>
              <a:t> Methods </a:t>
            </a:r>
            <a:endParaRPr lang="en-US" sz="2800" dirty="0" smtClean="0"/>
          </a:p>
          <a:p>
            <a:pPr lvl="2"/>
            <a:r>
              <a:rPr lang="nb-NO" sz="2800" b="1" dirty="0" smtClean="0"/>
              <a:t>R</a:t>
            </a:r>
            <a:r>
              <a:rPr lang="nb-NO" sz="2800" dirty="0" smtClean="0"/>
              <a:t> </a:t>
            </a:r>
            <a:r>
              <a:rPr lang="nb-NO" sz="2800" dirty="0" err="1" smtClean="0"/>
              <a:t>Results</a:t>
            </a:r>
            <a:r>
              <a:rPr lang="nb-NO" sz="2800" dirty="0" smtClean="0"/>
              <a:t> </a:t>
            </a:r>
            <a:endParaRPr lang="en-US" sz="2800" dirty="0" smtClean="0"/>
          </a:p>
          <a:p>
            <a:pPr lvl="2"/>
            <a:r>
              <a:rPr lang="nb-NO" sz="2800" b="1" dirty="0" smtClean="0"/>
              <a:t>a </a:t>
            </a:r>
            <a:r>
              <a:rPr lang="nb-NO" sz="2800" dirty="0" smtClean="0"/>
              <a:t>and </a:t>
            </a:r>
            <a:endParaRPr lang="en-US" sz="2800" dirty="0" smtClean="0"/>
          </a:p>
          <a:p>
            <a:pPr lvl="2"/>
            <a:r>
              <a:rPr lang="nb-NO" sz="2800" b="1" dirty="0" smtClean="0"/>
              <a:t>D</a:t>
            </a:r>
            <a:r>
              <a:rPr lang="nb-NO" sz="2800" dirty="0" smtClean="0"/>
              <a:t> </a:t>
            </a:r>
            <a:r>
              <a:rPr lang="nb-NO" sz="2800" dirty="0" err="1" smtClean="0"/>
              <a:t>Discussion</a:t>
            </a:r>
            <a:endParaRPr lang="en-US" sz="2800" dirty="0" smtClean="0"/>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21546641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95288" y="188913"/>
            <a:ext cx="8229600" cy="981075"/>
          </a:xfrm>
        </p:spPr>
        <p:txBody>
          <a:bodyPr/>
          <a:lstStyle/>
          <a:p>
            <a:pPr eaLnBrk="1" hangingPunct="1"/>
            <a:r>
              <a:rPr lang="en-US" dirty="0" err="1" smtClean="0">
                <a:solidFill>
                  <a:schemeClr val="tx1"/>
                </a:solidFill>
              </a:rPr>
              <a:t>Formkrav</a:t>
            </a:r>
            <a:r>
              <a:rPr lang="en-US" dirty="0" smtClean="0">
                <a:solidFill>
                  <a:schemeClr val="tx1"/>
                </a:solidFill>
              </a:rPr>
              <a:t> </a:t>
            </a:r>
            <a:r>
              <a:rPr lang="en-US" dirty="0" err="1" smtClean="0">
                <a:solidFill>
                  <a:schemeClr val="tx1"/>
                </a:solidFill>
              </a:rPr>
              <a:t>større</a:t>
            </a:r>
            <a:r>
              <a:rPr lang="en-US" dirty="0" smtClean="0">
                <a:solidFill>
                  <a:schemeClr val="tx1"/>
                </a:solidFill>
              </a:rPr>
              <a:t> </a:t>
            </a:r>
            <a:r>
              <a:rPr lang="en-US" dirty="0" err="1" smtClean="0">
                <a:solidFill>
                  <a:schemeClr val="tx1"/>
                </a:solidFill>
              </a:rPr>
              <a:t>arbeid</a:t>
            </a:r>
            <a:endParaRPr lang="en-US" dirty="0" smtClean="0">
              <a:solidFill>
                <a:schemeClr val="tx1"/>
              </a:solidFill>
            </a:endParaRPr>
          </a:p>
        </p:txBody>
      </p:sp>
      <p:sp>
        <p:nvSpPr>
          <p:cNvPr id="15363" name="Content Placeholder 4"/>
          <p:cNvSpPr>
            <a:spLocks noGrp="1"/>
          </p:cNvSpPr>
          <p:nvPr>
            <p:ph idx="1"/>
          </p:nvPr>
        </p:nvSpPr>
        <p:spPr>
          <a:xfrm>
            <a:off x="827584" y="1196752"/>
            <a:ext cx="7848872" cy="5661248"/>
          </a:xfrm>
          <a:solidFill>
            <a:schemeClr val="bg1"/>
          </a:solidFill>
        </p:spPr>
        <p:txBody>
          <a:bodyPr>
            <a:normAutofit lnSpcReduction="10000"/>
          </a:bodyPr>
          <a:lstStyle/>
          <a:p>
            <a:pPr>
              <a:buFontTx/>
              <a:buNone/>
            </a:pPr>
            <a:r>
              <a:rPr lang="nb-NO" sz="1800" b="1" dirty="0" smtClean="0"/>
              <a:t>Tittelside</a:t>
            </a:r>
            <a:r>
              <a:rPr lang="en-US" sz="1800" dirty="0"/>
              <a:t> </a:t>
            </a:r>
            <a:r>
              <a:rPr lang="nb-NO" sz="1800" b="1" dirty="0" smtClean="0"/>
              <a:t>(Forside med tittel, forfattere, sted, dato)</a:t>
            </a:r>
            <a:endParaRPr lang="en-US" sz="1800" dirty="0" smtClean="0"/>
          </a:p>
          <a:p>
            <a:pPr>
              <a:buFontTx/>
              <a:buNone/>
            </a:pPr>
            <a:r>
              <a:rPr lang="nb-NO" sz="1800" b="1" dirty="0" smtClean="0"/>
              <a:t>Forord (egen side)</a:t>
            </a:r>
            <a:endParaRPr lang="en-US" sz="1800" dirty="0" smtClean="0"/>
          </a:p>
          <a:p>
            <a:pPr>
              <a:buFontTx/>
              <a:buNone/>
            </a:pPr>
            <a:r>
              <a:rPr lang="nb-NO" sz="1800" b="1" dirty="0" smtClean="0"/>
              <a:t>Sammendrag (egen side)</a:t>
            </a:r>
          </a:p>
          <a:p>
            <a:pPr>
              <a:buFontTx/>
              <a:buNone/>
            </a:pPr>
            <a:r>
              <a:rPr lang="nb-NO" sz="1800" b="1" dirty="0" smtClean="0"/>
              <a:t>Innholdsfortegnelse</a:t>
            </a:r>
            <a:endParaRPr lang="en-US" sz="1800" dirty="0" smtClean="0"/>
          </a:p>
          <a:p>
            <a:pPr>
              <a:buFontTx/>
              <a:buNone/>
            </a:pPr>
            <a:r>
              <a:rPr lang="nb-NO" sz="1800" b="1" dirty="0" smtClean="0"/>
              <a:t>Innledning</a:t>
            </a:r>
            <a:endParaRPr lang="en-US" sz="1800" dirty="0" smtClean="0"/>
          </a:p>
          <a:p>
            <a:pPr>
              <a:buFontTx/>
              <a:buNone/>
            </a:pPr>
            <a:r>
              <a:rPr lang="nb-NO" sz="1800" dirty="0" smtClean="0"/>
              <a:t>Relaterte arbeider/Bakgrunn</a:t>
            </a:r>
            <a:endParaRPr lang="en-US" sz="1800" dirty="0" smtClean="0"/>
          </a:p>
          <a:p>
            <a:pPr>
              <a:buFontTx/>
              <a:buNone/>
            </a:pPr>
            <a:r>
              <a:rPr lang="nb-NO" sz="1800" dirty="0" smtClean="0"/>
              <a:t>Teori</a:t>
            </a:r>
            <a:endParaRPr lang="en-US" sz="1800" dirty="0" smtClean="0"/>
          </a:p>
          <a:p>
            <a:pPr>
              <a:buFontTx/>
              <a:buNone/>
            </a:pPr>
            <a:r>
              <a:rPr lang="nb-NO" sz="1800" dirty="0" smtClean="0"/>
              <a:t>Casebeskrivelse</a:t>
            </a:r>
            <a:endParaRPr lang="en-US" sz="1800" dirty="0" smtClean="0"/>
          </a:p>
          <a:p>
            <a:pPr>
              <a:buFontTx/>
              <a:buNone/>
            </a:pPr>
            <a:r>
              <a:rPr lang="nb-NO" sz="1800" b="1" dirty="0" smtClean="0"/>
              <a:t>Metode</a:t>
            </a:r>
            <a:endParaRPr lang="en-US" sz="1800" dirty="0" smtClean="0"/>
          </a:p>
          <a:p>
            <a:pPr>
              <a:buFontTx/>
              <a:buNone/>
            </a:pPr>
            <a:r>
              <a:rPr lang="nb-NO" sz="1800" b="1" dirty="0" smtClean="0"/>
              <a:t>Resultater</a:t>
            </a:r>
            <a:endParaRPr lang="en-US" sz="1800" dirty="0" smtClean="0"/>
          </a:p>
          <a:p>
            <a:pPr>
              <a:buFontTx/>
              <a:buNone/>
            </a:pPr>
            <a:r>
              <a:rPr lang="nb-NO" sz="1800" b="1" dirty="0" smtClean="0"/>
              <a:t>Drøfting og diskusjon</a:t>
            </a:r>
            <a:endParaRPr lang="en-US" sz="1800" dirty="0" smtClean="0"/>
          </a:p>
          <a:p>
            <a:pPr>
              <a:buFontTx/>
              <a:buNone/>
            </a:pPr>
            <a:r>
              <a:rPr lang="nb-NO" sz="1800" b="1" dirty="0" smtClean="0"/>
              <a:t>Konklusjon</a:t>
            </a:r>
            <a:endParaRPr lang="en-US" sz="1800" dirty="0" smtClean="0"/>
          </a:p>
          <a:p>
            <a:pPr>
              <a:buFontTx/>
              <a:buNone/>
            </a:pPr>
            <a:r>
              <a:rPr lang="nb-NO" sz="1800" b="1" dirty="0" smtClean="0"/>
              <a:t>Kilder/referanser (liste over litteraturen)</a:t>
            </a:r>
            <a:endParaRPr lang="en-US" sz="1800" dirty="0" smtClean="0"/>
          </a:p>
          <a:p>
            <a:pPr>
              <a:buFontTx/>
              <a:buNone/>
            </a:pPr>
            <a:r>
              <a:rPr lang="nb-NO" sz="1800" dirty="0" smtClean="0"/>
              <a:t>Liste over figurer, tabeller, akronymer</a:t>
            </a:r>
          </a:p>
          <a:p>
            <a:pPr>
              <a:buFontTx/>
              <a:buNone/>
            </a:pPr>
            <a:endParaRPr lang="nb-NO" sz="1800" dirty="0" smtClean="0"/>
          </a:p>
          <a:p>
            <a:pPr>
              <a:buFontTx/>
              <a:buNone/>
            </a:pPr>
            <a:r>
              <a:rPr lang="nb-NO" sz="1600" dirty="0" smtClean="0"/>
              <a:t>Vedlegg:</a:t>
            </a:r>
            <a:endParaRPr lang="nb-NO" sz="1600" dirty="0"/>
          </a:p>
          <a:p>
            <a:pPr lvl="1">
              <a:buFontTx/>
              <a:buNone/>
            </a:pPr>
            <a:r>
              <a:rPr lang="nb-NO" sz="1600" b="1" dirty="0"/>
              <a:t>Teknisk </a:t>
            </a:r>
            <a:r>
              <a:rPr lang="nb-NO" sz="1600" b="1" dirty="0" smtClean="0"/>
              <a:t>dokumentasjon</a:t>
            </a:r>
            <a:r>
              <a:rPr lang="nb-NO" sz="1600" dirty="0" smtClean="0"/>
              <a:t>: Detaljert </a:t>
            </a:r>
            <a:r>
              <a:rPr lang="nb-NO" sz="1600" dirty="0"/>
              <a:t>teknisk beskrivelse av "produktet". </a:t>
            </a:r>
            <a:endParaRPr lang="nb-NO" sz="1600" dirty="0" smtClean="0"/>
          </a:p>
          <a:p>
            <a:pPr lvl="1">
              <a:buFontTx/>
              <a:buNone/>
            </a:pPr>
            <a:r>
              <a:rPr lang="nb-NO" sz="1600" b="1" dirty="0" smtClean="0"/>
              <a:t>Programdokumentasjon</a:t>
            </a:r>
            <a:r>
              <a:rPr lang="nb-NO" sz="1600" dirty="0" smtClean="0"/>
              <a:t> : Detaljert </a:t>
            </a:r>
            <a:r>
              <a:rPr lang="nb-NO" sz="1600" dirty="0"/>
              <a:t>beskrivelse av </a:t>
            </a:r>
            <a:r>
              <a:rPr lang="nb-NO" sz="1600" dirty="0" smtClean="0"/>
              <a:t>strukturer.</a:t>
            </a:r>
          </a:p>
          <a:p>
            <a:pPr lvl="1">
              <a:buFontTx/>
              <a:buNone/>
            </a:pPr>
            <a:r>
              <a:rPr lang="nb-NO" sz="1600" b="1" dirty="0" smtClean="0"/>
              <a:t>Brukerveiledning</a:t>
            </a:r>
            <a:endParaRPr lang="en-US" sz="1600" dirty="0" smtClean="0"/>
          </a:p>
        </p:txBody>
      </p:sp>
    </p:spTree>
    <p:extLst>
      <p:ext uri="{BB962C8B-B14F-4D97-AF65-F5344CB8AC3E}">
        <p14:creationId xmlns:p14="http://schemas.microsoft.com/office/powerpoint/2010/main" val="30826134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95288" y="188913"/>
            <a:ext cx="8229600" cy="981075"/>
          </a:xfrm>
        </p:spPr>
        <p:txBody>
          <a:bodyPr/>
          <a:lstStyle/>
          <a:p>
            <a:pPr eaLnBrk="1" hangingPunct="1"/>
            <a:r>
              <a:rPr lang="en-US" dirty="0" err="1" smtClean="0">
                <a:solidFill>
                  <a:schemeClr val="tx1"/>
                </a:solidFill>
              </a:rPr>
              <a:t>Formkrav</a:t>
            </a:r>
            <a:r>
              <a:rPr lang="en-US" dirty="0" smtClean="0">
                <a:solidFill>
                  <a:schemeClr val="tx1"/>
                </a:solidFill>
              </a:rPr>
              <a:t> </a:t>
            </a:r>
            <a:r>
              <a:rPr lang="en-US" dirty="0" err="1" smtClean="0">
                <a:solidFill>
                  <a:schemeClr val="tx1"/>
                </a:solidFill>
              </a:rPr>
              <a:t>utredende</a:t>
            </a:r>
            <a:r>
              <a:rPr lang="en-US" dirty="0" smtClean="0">
                <a:solidFill>
                  <a:schemeClr val="tx1"/>
                </a:solidFill>
              </a:rPr>
              <a:t> </a:t>
            </a:r>
            <a:r>
              <a:rPr lang="en-US" dirty="0" err="1" smtClean="0">
                <a:solidFill>
                  <a:schemeClr val="tx1"/>
                </a:solidFill>
              </a:rPr>
              <a:t>artikkel</a:t>
            </a:r>
            <a:endParaRPr lang="en-US" dirty="0" smtClean="0">
              <a:solidFill>
                <a:schemeClr val="tx1"/>
              </a:solidFill>
            </a:endParaRPr>
          </a:p>
        </p:txBody>
      </p:sp>
      <p:sp>
        <p:nvSpPr>
          <p:cNvPr id="16387" name="Content Placeholder 3"/>
          <p:cNvSpPr>
            <a:spLocks noGrp="1"/>
          </p:cNvSpPr>
          <p:nvPr>
            <p:ph idx="1"/>
          </p:nvPr>
        </p:nvSpPr>
        <p:spPr>
          <a:xfrm>
            <a:off x="457200" y="1524000"/>
            <a:ext cx="8229600" cy="4525963"/>
          </a:xfrm>
        </p:spPr>
        <p:txBody>
          <a:bodyPr>
            <a:noAutofit/>
          </a:bodyPr>
          <a:lstStyle/>
          <a:p>
            <a:r>
              <a:rPr lang="nb-NO" sz="2400" dirty="0" smtClean="0"/>
              <a:t>Tittel</a:t>
            </a:r>
          </a:p>
          <a:p>
            <a:r>
              <a:rPr lang="nb-NO" sz="2400" dirty="0" smtClean="0"/>
              <a:t>Abstrakt/Sammendrag</a:t>
            </a:r>
          </a:p>
          <a:p>
            <a:pPr marL="0" indent="0">
              <a:buNone/>
            </a:pPr>
            <a:endParaRPr lang="nb-NO" sz="2400" dirty="0"/>
          </a:p>
          <a:p>
            <a:r>
              <a:rPr lang="nb-NO" sz="2400" dirty="0" smtClean="0"/>
              <a:t>Innledning</a:t>
            </a:r>
          </a:p>
          <a:p>
            <a:r>
              <a:rPr lang="nb-NO" sz="2400" dirty="0" smtClean="0"/>
              <a:t>Diskusjonsdel/Hoveddel</a:t>
            </a:r>
            <a:endParaRPr lang="nb-NO" sz="2400" dirty="0"/>
          </a:p>
          <a:p>
            <a:r>
              <a:rPr lang="nb-NO" sz="2400" dirty="0" smtClean="0"/>
              <a:t>Konklusjon</a:t>
            </a:r>
          </a:p>
          <a:p>
            <a:endParaRPr lang="nb-NO" sz="2400" dirty="0"/>
          </a:p>
          <a:p>
            <a:r>
              <a:rPr lang="nb-NO" sz="2400" dirty="0" smtClean="0"/>
              <a:t>Referanser</a:t>
            </a:r>
          </a:p>
        </p:txBody>
      </p:sp>
    </p:spTree>
    <p:extLst>
      <p:ext uri="{BB962C8B-B14F-4D97-AF65-F5344CB8AC3E}">
        <p14:creationId xmlns:p14="http://schemas.microsoft.com/office/powerpoint/2010/main" val="812546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Abstrakt/Sammendrag</a:t>
            </a:r>
          </a:p>
        </p:txBody>
      </p:sp>
      <p:sp>
        <p:nvSpPr>
          <p:cNvPr id="3" name="Plassholder for innhold 2"/>
          <p:cNvSpPr>
            <a:spLocks noGrp="1"/>
          </p:cNvSpPr>
          <p:nvPr>
            <p:ph idx="1"/>
          </p:nvPr>
        </p:nvSpPr>
        <p:spPr>
          <a:xfrm>
            <a:off x="457200" y="2132856"/>
            <a:ext cx="8229600" cy="3993307"/>
          </a:xfrm>
        </p:spPr>
        <p:txBody>
          <a:bodyPr/>
          <a:lstStyle/>
          <a:p>
            <a:r>
              <a:rPr lang="nb-NO" dirty="0"/>
              <a:t>Skal beskrive det grunnleggende innholdet for leseren: målet, metoder, resultat og konklusjoner.</a:t>
            </a:r>
          </a:p>
        </p:txBody>
      </p:sp>
      <p:sp>
        <p:nvSpPr>
          <p:cNvPr id="4" name="Plassholder for dato 3"/>
          <p:cNvSpPr>
            <a:spLocks noGrp="1"/>
          </p:cNvSpPr>
          <p:nvPr>
            <p:ph type="dt" sz="half" idx="10"/>
          </p:nvPr>
        </p:nvSpPr>
        <p:spPr/>
        <p:txBody>
          <a:bodyPr/>
          <a:lstStyle/>
          <a:p>
            <a:fld id="{4B1D0462-A3F8-47A6-BC75-7BB2728F2951}" type="datetime1">
              <a:rPr lang="nb-NO" smtClean="0"/>
              <a:pPr/>
              <a:t>04.09.2018</a:t>
            </a:fld>
            <a:endParaRPr lang="en-US"/>
          </a:p>
        </p:txBody>
      </p:sp>
      <p:sp>
        <p:nvSpPr>
          <p:cNvPr id="5" name="Plassholder for bunntekst 4"/>
          <p:cNvSpPr>
            <a:spLocks noGrp="1"/>
          </p:cNvSpPr>
          <p:nvPr>
            <p:ph type="ftr" sz="quarter" idx="11"/>
          </p:nvPr>
        </p:nvSpPr>
        <p:spPr/>
        <p:txBody>
          <a:bodyPr/>
          <a:lstStyle/>
          <a:p>
            <a:r>
              <a:rPr lang="en-US" smtClean="0"/>
              <a:t>Håkon Tolsby</a:t>
            </a:r>
            <a:endParaRPr lang="en-US"/>
          </a:p>
        </p:txBody>
      </p:sp>
      <p:sp>
        <p:nvSpPr>
          <p:cNvPr id="6" name="Plassholder for lysbildenummer 5"/>
          <p:cNvSpPr>
            <a:spLocks noGrp="1"/>
          </p:cNvSpPr>
          <p:nvPr>
            <p:ph type="sldNum" sz="quarter" idx="12"/>
          </p:nvPr>
        </p:nvSpPr>
        <p:spPr/>
        <p:txBody>
          <a:bodyPr/>
          <a:lstStyle/>
          <a:p>
            <a:fld id="{1235A075-A86C-4311-BBE7-FB8D4F860DCF}" type="slidenum">
              <a:rPr lang="en-US" smtClean="0"/>
              <a:pPr/>
              <a:t>16</a:t>
            </a:fld>
            <a:endParaRPr lang="en-US"/>
          </a:p>
        </p:txBody>
      </p:sp>
    </p:spTree>
    <p:extLst>
      <p:ext uri="{BB962C8B-B14F-4D97-AF65-F5344CB8AC3E}">
        <p14:creationId xmlns:p14="http://schemas.microsoft.com/office/powerpoint/2010/main" val="663657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Innledning</a:t>
            </a:r>
            <a:endParaRPr lang="nb-NO" dirty="0"/>
          </a:p>
        </p:txBody>
      </p:sp>
      <p:sp>
        <p:nvSpPr>
          <p:cNvPr id="3" name="Plassholder for innhold 2"/>
          <p:cNvSpPr>
            <a:spLocks noGrp="1"/>
          </p:cNvSpPr>
          <p:nvPr>
            <p:ph idx="1"/>
          </p:nvPr>
        </p:nvSpPr>
        <p:spPr>
          <a:xfrm>
            <a:off x="457200" y="1700808"/>
            <a:ext cx="8229600" cy="4425355"/>
          </a:xfrm>
        </p:spPr>
        <p:txBody>
          <a:bodyPr/>
          <a:lstStyle/>
          <a:p>
            <a:r>
              <a:rPr lang="nb-NO" dirty="0"/>
              <a:t>Presentere </a:t>
            </a:r>
            <a:r>
              <a:rPr lang="nb-NO" dirty="0" smtClean="0"/>
              <a:t>feltet/temaet </a:t>
            </a:r>
            <a:r>
              <a:rPr lang="nb-NO" dirty="0"/>
              <a:t>som det skrives </a:t>
            </a:r>
            <a:r>
              <a:rPr lang="nb-NO" dirty="0" smtClean="0"/>
              <a:t>om</a:t>
            </a:r>
          </a:p>
          <a:p>
            <a:r>
              <a:rPr lang="nb-NO" dirty="0" smtClean="0"/>
              <a:t>Presentere en </a:t>
            </a:r>
            <a:r>
              <a:rPr lang="nb-NO" dirty="0"/>
              <a:t>problemformulering som beskriver hva det er du har fordypet deg</a:t>
            </a:r>
          </a:p>
        </p:txBody>
      </p:sp>
      <p:sp>
        <p:nvSpPr>
          <p:cNvPr id="4" name="Plassholder for dato 3"/>
          <p:cNvSpPr>
            <a:spLocks noGrp="1"/>
          </p:cNvSpPr>
          <p:nvPr>
            <p:ph type="dt" sz="half" idx="10"/>
          </p:nvPr>
        </p:nvSpPr>
        <p:spPr/>
        <p:txBody>
          <a:bodyPr/>
          <a:lstStyle/>
          <a:p>
            <a:fld id="{4B1D0462-A3F8-47A6-BC75-7BB2728F2951}" type="datetime1">
              <a:rPr lang="nb-NO" smtClean="0"/>
              <a:pPr/>
              <a:t>04.09.2018</a:t>
            </a:fld>
            <a:endParaRPr lang="en-US"/>
          </a:p>
        </p:txBody>
      </p:sp>
      <p:sp>
        <p:nvSpPr>
          <p:cNvPr id="5" name="Plassholder for bunntekst 4"/>
          <p:cNvSpPr>
            <a:spLocks noGrp="1"/>
          </p:cNvSpPr>
          <p:nvPr>
            <p:ph type="ftr" sz="quarter" idx="11"/>
          </p:nvPr>
        </p:nvSpPr>
        <p:spPr/>
        <p:txBody>
          <a:bodyPr/>
          <a:lstStyle/>
          <a:p>
            <a:r>
              <a:rPr lang="en-US" smtClean="0"/>
              <a:t>Håkon Tolsby</a:t>
            </a:r>
            <a:endParaRPr lang="en-US"/>
          </a:p>
        </p:txBody>
      </p:sp>
      <p:sp>
        <p:nvSpPr>
          <p:cNvPr id="6" name="Plassholder for lysbildenummer 5"/>
          <p:cNvSpPr>
            <a:spLocks noGrp="1"/>
          </p:cNvSpPr>
          <p:nvPr>
            <p:ph type="sldNum" sz="quarter" idx="12"/>
          </p:nvPr>
        </p:nvSpPr>
        <p:spPr/>
        <p:txBody>
          <a:bodyPr/>
          <a:lstStyle/>
          <a:p>
            <a:fld id="{1235A075-A86C-4311-BBE7-FB8D4F860DCF}" type="slidenum">
              <a:rPr lang="en-US" smtClean="0"/>
              <a:pPr/>
              <a:t>17</a:t>
            </a:fld>
            <a:endParaRPr lang="en-US"/>
          </a:p>
        </p:txBody>
      </p:sp>
    </p:spTree>
    <p:extLst>
      <p:ext uri="{BB962C8B-B14F-4D97-AF65-F5344CB8AC3E}">
        <p14:creationId xmlns:p14="http://schemas.microsoft.com/office/powerpoint/2010/main" val="15578507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Diskusjonsdel/Hoveddel</a:t>
            </a:r>
            <a:endParaRPr lang="nb-NO" dirty="0"/>
          </a:p>
        </p:txBody>
      </p:sp>
      <p:sp>
        <p:nvSpPr>
          <p:cNvPr id="3" name="Plassholder for innhold 2"/>
          <p:cNvSpPr>
            <a:spLocks noGrp="1"/>
          </p:cNvSpPr>
          <p:nvPr>
            <p:ph idx="1"/>
          </p:nvPr>
        </p:nvSpPr>
        <p:spPr/>
        <p:txBody>
          <a:bodyPr>
            <a:normAutofit lnSpcReduction="10000"/>
          </a:bodyPr>
          <a:lstStyle/>
          <a:p>
            <a:r>
              <a:rPr lang="nb-NO" dirty="0" smtClean="0"/>
              <a:t>Analyse </a:t>
            </a:r>
            <a:r>
              <a:rPr lang="nb-NO" dirty="0"/>
              <a:t>og diskusjon av temaet eller problemstillingen </a:t>
            </a:r>
            <a:r>
              <a:rPr lang="nb-NO" dirty="0" smtClean="0"/>
              <a:t>Argumenter for og imot.</a:t>
            </a:r>
          </a:p>
          <a:p>
            <a:r>
              <a:rPr lang="nb-NO" dirty="0" smtClean="0"/>
              <a:t>Objektive </a:t>
            </a:r>
            <a:r>
              <a:rPr lang="nb-NO" dirty="0"/>
              <a:t>argumenter basert på kildene du har </a:t>
            </a:r>
            <a:r>
              <a:rPr lang="nb-NO" dirty="0" smtClean="0"/>
              <a:t>valgt</a:t>
            </a:r>
          </a:p>
          <a:p>
            <a:r>
              <a:rPr lang="nb-NO" dirty="0" smtClean="0"/>
              <a:t>Alle </a:t>
            </a:r>
            <a:r>
              <a:rPr lang="nb-NO" dirty="0"/>
              <a:t>påstander må begrunnes med henvisninger til </a:t>
            </a:r>
            <a:r>
              <a:rPr lang="nb-NO" dirty="0" smtClean="0"/>
              <a:t>kilder.</a:t>
            </a:r>
          </a:p>
          <a:p>
            <a:r>
              <a:rPr lang="nb-NO" dirty="0" smtClean="0"/>
              <a:t>Personlige </a:t>
            </a:r>
            <a:r>
              <a:rPr lang="nb-NO" dirty="0"/>
              <a:t>synspunkter bør brukes med stor forsiktighet </a:t>
            </a:r>
            <a:r>
              <a:rPr lang="nb-NO" dirty="0" smtClean="0"/>
              <a:t>.</a:t>
            </a:r>
          </a:p>
          <a:p>
            <a:r>
              <a:rPr lang="nb-NO" dirty="0" smtClean="0"/>
              <a:t>Strukturen </a:t>
            </a:r>
            <a:r>
              <a:rPr lang="nb-NO" dirty="0"/>
              <a:t>på hoveddelen av teksten avhenger av emne og problemstilling. Den kan være ordnet kronologisk, etter temaer eller som argumenter for og imot</a:t>
            </a:r>
          </a:p>
        </p:txBody>
      </p:sp>
      <p:sp>
        <p:nvSpPr>
          <p:cNvPr id="4" name="Plassholder for dato 3"/>
          <p:cNvSpPr>
            <a:spLocks noGrp="1"/>
          </p:cNvSpPr>
          <p:nvPr>
            <p:ph type="dt" sz="half" idx="10"/>
          </p:nvPr>
        </p:nvSpPr>
        <p:spPr/>
        <p:txBody>
          <a:bodyPr/>
          <a:lstStyle/>
          <a:p>
            <a:fld id="{4B1D0462-A3F8-47A6-BC75-7BB2728F2951}" type="datetime1">
              <a:rPr lang="nb-NO" smtClean="0"/>
              <a:pPr/>
              <a:t>04.09.2018</a:t>
            </a:fld>
            <a:endParaRPr lang="en-US"/>
          </a:p>
        </p:txBody>
      </p:sp>
      <p:sp>
        <p:nvSpPr>
          <p:cNvPr id="5" name="Plassholder for bunntekst 4"/>
          <p:cNvSpPr>
            <a:spLocks noGrp="1"/>
          </p:cNvSpPr>
          <p:nvPr>
            <p:ph type="ftr" sz="quarter" idx="11"/>
          </p:nvPr>
        </p:nvSpPr>
        <p:spPr/>
        <p:txBody>
          <a:bodyPr/>
          <a:lstStyle/>
          <a:p>
            <a:r>
              <a:rPr lang="en-US" smtClean="0"/>
              <a:t>Håkon Tolsby</a:t>
            </a:r>
            <a:endParaRPr lang="en-US"/>
          </a:p>
        </p:txBody>
      </p:sp>
      <p:sp>
        <p:nvSpPr>
          <p:cNvPr id="6" name="Plassholder for lysbildenummer 5"/>
          <p:cNvSpPr>
            <a:spLocks noGrp="1"/>
          </p:cNvSpPr>
          <p:nvPr>
            <p:ph type="sldNum" sz="quarter" idx="12"/>
          </p:nvPr>
        </p:nvSpPr>
        <p:spPr/>
        <p:txBody>
          <a:bodyPr/>
          <a:lstStyle/>
          <a:p>
            <a:fld id="{1235A075-A86C-4311-BBE7-FB8D4F860DCF}" type="slidenum">
              <a:rPr lang="en-US" smtClean="0"/>
              <a:pPr/>
              <a:t>18</a:t>
            </a:fld>
            <a:endParaRPr lang="en-US"/>
          </a:p>
        </p:txBody>
      </p:sp>
    </p:spTree>
    <p:extLst>
      <p:ext uri="{BB962C8B-B14F-4D97-AF65-F5344CB8AC3E}">
        <p14:creationId xmlns:p14="http://schemas.microsoft.com/office/powerpoint/2010/main" val="6683481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Konklusjonen</a:t>
            </a:r>
            <a:endParaRPr lang="nb-NO" dirty="0"/>
          </a:p>
        </p:txBody>
      </p:sp>
      <p:sp>
        <p:nvSpPr>
          <p:cNvPr id="3" name="Plassholder for innhold 2"/>
          <p:cNvSpPr>
            <a:spLocks noGrp="1"/>
          </p:cNvSpPr>
          <p:nvPr>
            <p:ph idx="1"/>
          </p:nvPr>
        </p:nvSpPr>
        <p:spPr/>
        <p:txBody>
          <a:bodyPr/>
          <a:lstStyle/>
          <a:p>
            <a:r>
              <a:rPr lang="nb-NO" dirty="0"/>
              <a:t>Teksten avsluttes </a:t>
            </a:r>
            <a:r>
              <a:rPr lang="nb-NO" dirty="0" smtClean="0"/>
              <a:t>med </a:t>
            </a:r>
            <a:r>
              <a:rPr lang="nb-NO" dirty="0"/>
              <a:t>en konklusjon hvor </a:t>
            </a:r>
            <a:r>
              <a:rPr lang="nb-NO" dirty="0" smtClean="0"/>
              <a:t>du oppsummerer </a:t>
            </a:r>
            <a:r>
              <a:rPr lang="nb-NO" dirty="0"/>
              <a:t>det viktigste i diskusjonen relatert til det du har skrevet </a:t>
            </a:r>
            <a:r>
              <a:rPr lang="nb-NO" dirty="0" smtClean="0"/>
              <a:t>i innledningen</a:t>
            </a:r>
            <a:r>
              <a:rPr lang="nb-NO" dirty="0"/>
              <a:t>. </a:t>
            </a:r>
            <a:endParaRPr lang="nb-NO" dirty="0" smtClean="0"/>
          </a:p>
          <a:p>
            <a:r>
              <a:rPr lang="nb-NO" dirty="0" smtClean="0"/>
              <a:t>IKKE </a:t>
            </a:r>
            <a:r>
              <a:rPr lang="nb-NO" dirty="0"/>
              <a:t>introduser ny informasjon i </a:t>
            </a:r>
            <a:r>
              <a:rPr lang="nb-NO" dirty="0" smtClean="0"/>
              <a:t>konklusjonen. Konklusjon </a:t>
            </a:r>
            <a:r>
              <a:rPr lang="nb-NO" dirty="0"/>
              <a:t>skal baseres på det du allerede har skrevet. </a:t>
            </a:r>
            <a:endParaRPr lang="nb-NO" dirty="0" smtClean="0"/>
          </a:p>
          <a:p>
            <a:r>
              <a:rPr lang="nb-NO" dirty="0" smtClean="0"/>
              <a:t>Konklusjonen skal besvare problemstillingen</a:t>
            </a:r>
            <a:endParaRPr lang="en-US" dirty="0"/>
          </a:p>
          <a:p>
            <a:endParaRPr lang="nb-NO" dirty="0"/>
          </a:p>
        </p:txBody>
      </p:sp>
      <p:sp>
        <p:nvSpPr>
          <p:cNvPr id="4" name="Plassholder for dato 3"/>
          <p:cNvSpPr>
            <a:spLocks noGrp="1"/>
          </p:cNvSpPr>
          <p:nvPr>
            <p:ph type="dt" sz="half" idx="10"/>
          </p:nvPr>
        </p:nvSpPr>
        <p:spPr/>
        <p:txBody>
          <a:bodyPr/>
          <a:lstStyle/>
          <a:p>
            <a:fld id="{4B1D0462-A3F8-47A6-BC75-7BB2728F2951}" type="datetime1">
              <a:rPr lang="nb-NO" smtClean="0"/>
              <a:pPr/>
              <a:t>04.09.2018</a:t>
            </a:fld>
            <a:endParaRPr lang="en-US"/>
          </a:p>
        </p:txBody>
      </p:sp>
      <p:sp>
        <p:nvSpPr>
          <p:cNvPr id="5" name="Plassholder for bunntekst 4"/>
          <p:cNvSpPr>
            <a:spLocks noGrp="1"/>
          </p:cNvSpPr>
          <p:nvPr>
            <p:ph type="ftr" sz="quarter" idx="11"/>
          </p:nvPr>
        </p:nvSpPr>
        <p:spPr/>
        <p:txBody>
          <a:bodyPr/>
          <a:lstStyle/>
          <a:p>
            <a:r>
              <a:rPr lang="en-US" smtClean="0"/>
              <a:t>Håkon Tolsby</a:t>
            </a:r>
            <a:endParaRPr lang="en-US"/>
          </a:p>
        </p:txBody>
      </p:sp>
      <p:sp>
        <p:nvSpPr>
          <p:cNvPr id="6" name="Plassholder for lysbildenummer 5"/>
          <p:cNvSpPr>
            <a:spLocks noGrp="1"/>
          </p:cNvSpPr>
          <p:nvPr>
            <p:ph type="sldNum" sz="quarter" idx="12"/>
          </p:nvPr>
        </p:nvSpPr>
        <p:spPr/>
        <p:txBody>
          <a:bodyPr/>
          <a:lstStyle/>
          <a:p>
            <a:fld id="{1235A075-A86C-4311-BBE7-FB8D4F860DCF}" type="slidenum">
              <a:rPr lang="en-US" smtClean="0"/>
              <a:pPr/>
              <a:t>19</a:t>
            </a:fld>
            <a:endParaRPr lang="en-US"/>
          </a:p>
        </p:txBody>
      </p:sp>
    </p:spTree>
    <p:extLst>
      <p:ext uri="{BB962C8B-B14F-4D97-AF65-F5344CB8AC3E}">
        <p14:creationId xmlns:p14="http://schemas.microsoft.com/office/powerpoint/2010/main" val="1866695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b="0" dirty="0" smtClean="0"/>
              <a:t> Viktige </a:t>
            </a:r>
            <a:r>
              <a:rPr lang="nb-NO" b="0" dirty="0"/>
              <a:t>faser i skriveprosessen </a:t>
            </a:r>
            <a:endParaRPr lang="nb-NO" dirty="0"/>
          </a:p>
        </p:txBody>
      </p:sp>
      <p:sp>
        <p:nvSpPr>
          <p:cNvPr id="4" name="Plassholder for dato 3"/>
          <p:cNvSpPr>
            <a:spLocks noGrp="1"/>
          </p:cNvSpPr>
          <p:nvPr>
            <p:ph type="dt" sz="half" idx="10"/>
          </p:nvPr>
        </p:nvSpPr>
        <p:spPr/>
        <p:txBody>
          <a:bodyPr/>
          <a:lstStyle/>
          <a:p>
            <a:fld id="{4B1D0462-A3F8-47A6-BC75-7BB2728F2951}" type="datetime1">
              <a:rPr lang="nb-NO" smtClean="0"/>
              <a:pPr/>
              <a:t>04.09.2018</a:t>
            </a:fld>
            <a:endParaRPr lang="en-US"/>
          </a:p>
        </p:txBody>
      </p:sp>
      <p:sp>
        <p:nvSpPr>
          <p:cNvPr id="5" name="Plassholder for bunntekst 4"/>
          <p:cNvSpPr>
            <a:spLocks noGrp="1"/>
          </p:cNvSpPr>
          <p:nvPr>
            <p:ph type="ftr" sz="quarter" idx="11"/>
          </p:nvPr>
        </p:nvSpPr>
        <p:spPr/>
        <p:txBody>
          <a:bodyPr/>
          <a:lstStyle/>
          <a:p>
            <a:r>
              <a:rPr lang="en-US" smtClean="0"/>
              <a:t>Håkon Tolsby</a:t>
            </a:r>
            <a:endParaRPr lang="en-US"/>
          </a:p>
        </p:txBody>
      </p:sp>
      <p:sp>
        <p:nvSpPr>
          <p:cNvPr id="6" name="Plassholder for lysbildenummer 5"/>
          <p:cNvSpPr>
            <a:spLocks noGrp="1"/>
          </p:cNvSpPr>
          <p:nvPr>
            <p:ph type="sldNum" sz="quarter" idx="12"/>
          </p:nvPr>
        </p:nvSpPr>
        <p:spPr/>
        <p:txBody>
          <a:bodyPr/>
          <a:lstStyle/>
          <a:p>
            <a:fld id="{1235A075-A86C-4311-BBE7-FB8D4F860DCF}" type="slidenum">
              <a:rPr lang="en-US" smtClean="0"/>
              <a:pPr/>
              <a:t>2</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7353" y="1296144"/>
            <a:ext cx="4404887" cy="5517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15160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95288" y="188913"/>
            <a:ext cx="8229600" cy="981075"/>
          </a:xfrm>
        </p:spPr>
        <p:txBody>
          <a:bodyPr/>
          <a:lstStyle/>
          <a:p>
            <a:pPr eaLnBrk="1" hangingPunct="1"/>
            <a:r>
              <a:rPr lang="en-US" smtClean="0">
                <a:solidFill>
                  <a:schemeClr val="tx1"/>
                </a:solidFill>
              </a:rPr>
              <a:t>Teksten</a:t>
            </a:r>
          </a:p>
        </p:txBody>
      </p:sp>
      <p:sp>
        <p:nvSpPr>
          <p:cNvPr id="22531" name="Rectangle 3"/>
          <p:cNvSpPr>
            <a:spLocks noGrp="1" noChangeArrowheads="1"/>
          </p:cNvSpPr>
          <p:nvPr>
            <p:ph type="body" idx="1"/>
          </p:nvPr>
        </p:nvSpPr>
        <p:spPr>
          <a:xfrm>
            <a:off x="457200" y="1295400"/>
            <a:ext cx="8153400" cy="4419600"/>
          </a:xfrm>
        </p:spPr>
        <p:txBody>
          <a:bodyPr/>
          <a:lstStyle/>
          <a:p>
            <a:pPr eaLnBrk="1" hangingPunct="1"/>
            <a:endParaRPr lang="en-US" smtClean="0"/>
          </a:p>
          <a:p>
            <a:pPr eaLnBrk="1" hangingPunct="1"/>
            <a:endParaRPr lang="en-US" smtClean="0"/>
          </a:p>
        </p:txBody>
      </p:sp>
      <p:sp>
        <p:nvSpPr>
          <p:cNvPr id="22532" name="Rectangle 3"/>
          <p:cNvSpPr txBox="1">
            <a:spLocks noChangeArrowheads="1"/>
          </p:cNvSpPr>
          <p:nvPr/>
        </p:nvSpPr>
        <p:spPr bwMode="auto">
          <a:xfrm>
            <a:off x="381000" y="1700808"/>
            <a:ext cx="8305800" cy="4547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20000"/>
              </a:spcBef>
            </a:pPr>
            <a:r>
              <a:rPr lang="nb-NO" sz="2000" b="1" dirty="0"/>
              <a:t>Unngå blåbærstil: </a:t>
            </a:r>
          </a:p>
          <a:p>
            <a:pPr>
              <a:spcBef>
                <a:spcPct val="20000"/>
              </a:spcBef>
            </a:pPr>
            <a:r>
              <a:rPr lang="nb-NO" sz="2000" dirty="0"/>
              <a:t>	”Da vi begynte på dette kurset, skulle vi lage et prosjekt. Vi gikk da til vår veileder som formidlet en oppgave. Så tok vi kontakt med firmaet Dataskrekk, og snakket med …”</a:t>
            </a:r>
          </a:p>
          <a:p>
            <a:pPr>
              <a:spcBef>
                <a:spcPct val="20000"/>
              </a:spcBef>
            </a:pPr>
            <a:endParaRPr lang="en-US" sz="2000" dirty="0"/>
          </a:p>
          <a:p>
            <a:pPr>
              <a:spcBef>
                <a:spcPct val="20000"/>
              </a:spcBef>
            </a:pPr>
            <a:r>
              <a:rPr lang="nb-NO" sz="2000" b="1" dirty="0"/>
              <a:t>Alle påstander skal </a:t>
            </a:r>
            <a:r>
              <a:rPr lang="nb-NO" sz="2000" b="1" dirty="0" smtClean="0"/>
              <a:t>begrunnes med resultater og/eller referanser.</a:t>
            </a:r>
            <a:endParaRPr lang="en-US" sz="2000" dirty="0"/>
          </a:p>
          <a:p>
            <a:pPr>
              <a:spcBef>
                <a:spcPct val="20000"/>
              </a:spcBef>
            </a:pPr>
            <a:endParaRPr lang="nb-NO" sz="2000" b="1" dirty="0"/>
          </a:p>
          <a:p>
            <a:pPr eaLnBrk="1" hangingPunct="1">
              <a:spcBef>
                <a:spcPct val="20000"/>
              </a:spcBef>
              <a:buFontTx/>
              <a:buChar char="•"/>
            </a:pPr>
            <a:endParaRPr lang="en-US" sz="2000" dirty="0"/>
          </a:p>
          <a:p>
            <a:pPr eaLnBrk="1" hangingPunct="1">
              <a:spcBef>
                <a:spcPct val="20000"/>
              </a:spcBef>
              <a:buFontTx/>
              <a:buChar char="•"/>
            </a:pPr>
            <a:endParaRPr lang="en-US" sz="2000" dirty="0"/>
          </a:p>
        </p:txBody>
      </p:sp>
    </p:spTree>
    <p:extLst>
      <p:ext uri="{BB962C8B-B14F-4D97-AF65-F5344CB8AC3E}">
        <p14:creationId xmlns:p14="http://schemas.microsoft.com/office/powerpoint/2010/main" val="28084220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95288" y="188913"/>
            <a:ext cx="8229600" cy="981075"/>
          </a:xfrm>
        </p:spPr>
        <p:txBody>
          <a:bodyPr/>
          <a:lstStyle/>
          <a:p>
            <a:pPr eaLnBrk="1" hangingPunct="1"/>
            <a:r>
              <a:rPr lang="en-US" smtClean="0">
                <a:solidFill>
                  <a:schemeClr val="tx1"/>
                </a:solidFill>
              </a:rPr>
              <a:t>Teksten</a:t>
            </a:r>
          </a:p>
        </p:txBody>
      </p:sp>
      <p:sp>
        <p:nvSpPr>
          <p:cNvPr id="23555" name="Rectangle 3"/>
          <p:cNvSpPr>
            <a:spLocks noGrp="1" noChangeArrowheads="1"/>
          </p:cNvSpPr>
          <p:nvPr>
            <p:ph type="body" idx="1"/>
          </p:nvPr>
        </p:nvSpPr>
        <p:spPr>
          <a:xfrm>
            <a:off x="381000" y="1295400"/>
            <a:ext cx="8153400" cy="4419600"/>
          </a:xfrm>
        </p:spPr>
        <p:txBody>
          <a:bodyPr>
            <a:normAutofit lnSpcReduction="10000"/>
          </a:bodyPr>
          <a:lstStyle/>
          <a:p>
            <a:pPr eaLnBrk="1" hangingPunct="1">
              <a:buFontTx/>
              <a:buNone/>
            </a:pPr>
            <a:r>
              <a:rPr lang="nb-NO" sz="2000" b="1" dirty="0" smtClean="0"/>
              <a:t>Setningsbygning: </a:t>
            </a:r>
            <a:r>
              <a:rPr lang="nb-NO" sz="2000" dirty="0" smtClean="0"/>
              <a:t>“ikke veldig viktig” – det er ikke poesi du skriver, men</a:t>
            </a:r>
          </a:p>
          <a:p>
            <a:pPr eaLnBrk="1" hangingPunct="1">
              <a:buFontTx/>
              <a:buNone/>
            </a:pPr>
            <a:r>
              <a:rPr lang="nb-NO" sz="2000" dirty="0" smtClean="0"/>
              <a:t>språket må ikke være til hinder for budskapet.</a:t>
            </a:r>
          </a:p>
          <a:p>
            <a:pPr eaLnBrk="1" hangingPunct="1">
              <a:buFontTx/>
              <a:buNone/>
            </a:pPr>
            <a:endParaRPr lang="en-US" sz="2000" dirty="0" smtClean="0"/>
          </a:p>
          <a:p>
            <a:pPr>
              <a:buFontTx/>
              <a:buNone/>
            </a:pPr>
            <a:r>
              <a:rPr lang="nb-NO" sz="2000" dirty="0" smtClean="0"/>
              <a:t>En setning bør ikke være for kort eller lang: 10-20 ord – aldri mer en 20.</a:t>
            </a:r>
            <a:endParaRPr lang="en-US" sz="2000" dirty="0" smtClean="0"/>
          </a:p>
          <a:p>
            <a:pPr>
              <a:buFontTx/>
              <a:buNone/>
            </a:pPr>
            <a:r>
              <a:rPr lang="nb-NO" sz="2000" dirty="0" smtClean="0"/>
              <a:t>Prøv å variere språket, setningsoppbygging og bruk av ord.</a:t>
            </a:r>
            <a:endParaRPr lang="en-US" sz="2000" dirty="0" smtClean="0"/>
          </a:p>
          <a:p>
            <a:pPr>
              <a:buFontTx/>
              <a:buNone/>
            </a:pPr>
            <a:endParaRPr lang="nb-NO" sz="2000" dirty="0" smtClean="0"/>
          </a:p>
          <a:p>
            <a:pPr>
              <a:buFontTx/>
              <a:buNone/>
            </a:pPr>
            <a:r>
              <a:rPr lang="nb-NO" sz="2000" dirty="0" smtClean="0"/>
              <a:t>Unngå ord delings feil (Word-syndromet).</a:t>
            </a:r>
            <a:endParaRPr lang="en-US" sz="2000" dirty="0" smtClean="0"/>
          </a:p>
          <a:p>
            <a:pPr>
              <a:buFontTx/>
              <a:buNone/>
            </a:pPr>
            <a:r>
              <a:rPr lang="nb-NO" sz="2000" dirty="0" smtClean="0"/>
              <a:t>Unngå å lage substantiv av verb ("substantivsyken").</a:t>
            </a:r>
            <a:endParaRPr lang="en-US" sz="2000" dirty="0" smtClean="0"/>
          </a:p>
          <a:p>
            <a:pPr lvl="1"/>
            <a:r>
              <a:rPr lang="nb-NO" sz="2000" dirty="0" smtClean="0"/>
              <a:t>dårlig: Vi gjennomførte testingen i uke 5</a:t>
            </a:r>
            <a:endParaRPr lang="en-US" sz="2000" dirty="0" smtClean="0"/>
          </a:p>
          <a:p>
            <a:pPr lvl="1"/>
            <a:r>
              <a:rPr lang="nb-NO" sz="2000" dirty="0" smtClean="0"/>
              <a:t>bra: Vi testet i uke 5</a:t>
            </a:r>
            <a:endParaRPr lang="en-US" sz="2000" dirty="0" smtClean="0"/>
          </a:p>
          <a:p>
            <a:pPr>
              <a:buFontTx/>
              <a:buNone/>
            </a:pPr>
            <a:r>
              <a:rPr lang="nb-NO" sz="2000" dirty="0" smtClean="0"/>
              <a:t>Unngå å lage substantiv av adjektiv ("adjektivsyken").</a:t>
            </a:r>
            <a:endParaRPr lang="en-US" sz="2000" dirty="0" smtClean="0"/>
          </a:p>
          <a:p>
            <a:pPr lvl="1"/>
            <a:r>
              <a:rPr lang="nb-NO" sz="2000" dirty="0" smtClean="0"/>
              <a:t>dårlig: et måleinstrument med høy følsomhet</a:t>
            </a:r>
            <a:endParaRPr lang="en-US" sz="2000" dirty="0" smtClean="0"/>
          </a:p>
          <a:p>
            <a:pPr lvl="1"/>
            <a:r>
              <a:rPr lang="nb-NO" sz="2000" dirty="0" smtClean="0"/>
              <a:t>bra: et følsomt måleinstrument</a:t>
            </a:r>
            <a:endParaRPr lang="en-US" sz="2000" dirty="0" smtClean="0"/>
          </a:p>
          <a:p>
            <a:pPr>
              <a:buFontTx/>
              <a:buNone/>
            </a:pPr>
            <a:endParaRPr lang="en-US" sz="2000" dirty="0" smtClean="0"/>
          </a:p>
          <a:p>
            <a:pPr eaLnBrk="1" hangingPunct="1">
              <a:buFontTx/>
              <a:buNone/>
            </a:pPr>
            <a:endParaRPr lang="en-US" sz="1800" dirty="0" smtClean="0"/>
          </a:p>
        </p:txBody>
      </p:sp>
    </p:spTree>
    <p:extLst>
      <p:ext uri="{BB962C8B-B14F-4D97-AF65-F5344CB8AC3E}">
        <p14:creationId xmlns:p14="http://schemas.microsoft.com/office/powerpoint/2010/main" val="35094858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95288" y="188913"/>
            <a:ext cx="8229600" cy="981075"/>
          </a:xfrm>
        </p:spPr>
        <p:txBody>
          <a:bodyPr>
            <a:normAutofit fontScale="90000"/>
          </a:bodyPr>
          <a:lstStyle/>
          <a:p>
            <a:pPr eaLnBrk="1" hangingPunct="1"/>
            <a:r>
              <a:rPr lang="en-US" smtClean="0">
                <a:solidFill>
                  <a:schemeClr val="tx1"/>
                </a:solidFill>
              </a:rPr>
              <a:t>Teksten</a:t>
            </a:r>
            <a:br>
              <a:rPr lang="en-US" smtClean="0">
                <a:solidFill>
                  <a:schemeClr val="tx1"/>
                </a:solidFill>
              </a:rPr>
            </a:br>
            <a:endParaRPr lang="en-US" smtClean="0">
              <a:solidFill>
                <a:schemeClr val="tx1"/>
              </a:solidFill>
            </a:endParaRPr>
          </a:p>
        </p:txBody>
      </p:sp>
      <p:sp>
        <p:nvSpPr>
          <p:cNvPr id="24579" name="Rectangle 3"/>
          <p:cNvSpPr>
            <a:spLocks noGrp="1" noChangeArrowheads="1"/>
          </p:cNvSpPr>
          <p:nvPr>
            <p:ph type="body" idx="1"/>
          </p:nvPr>
        </p:nvSpPr>
        <p:spPr>
          <a:xfrm>
            <a:off x="381000" y="1371600"/>
            <a:ext cx="8153400" cy="4419600"/>
          </a:xfrm>
        </p:spPr>
        <p:txBody>
          <a:bodyPr/>
          <a:lstStyle/>
          <a:p>
            <a:pPr>
              <a:buFontTx/>
              <a:buNone/>
            </a:pPr>
            <a:r>
              <a:rPr lang="nb-NO" sz="2000" dirty="0" smtClean="0"/>
              <a:t>Unngå unødvendige ord:</a:t>
            </a:r>
            <a:endParaRPr lang="en-US" sz="2000" dirty="0" smtClean="0"/>
          </a:p>
          <a:p>
            <a:pPr lvl="1"/>
            <a:r>
              <a:rPr lang="nb-NO" sz="2000" dirty="0" smtClean="0"/>
              <a:t>småord: da, jo, så</a:t>
            </a:r>
            <a:endParaRPr lang="en-US" sz="2000" dirty="0" smtClean="0"/>
          </a:p>
          <a:p>
            <a:pPr lvl="1"/>
            <a:r>
              <a:rPr lang="nb-NO" sz="2000" dirty="0" smtClean="0"/>
              <a:t>superlativer: kolossal, veldig</a:t>
            </a:r>
            <a:endParaRPr lang="en-US" sz="2000" dirty="0" smtClean="0"/>
          </a:p>
          <a:p>
            <a:pPr>
              <a:buFontTx/>
              <a:buNone/>
            </a:pPr>
            <a:r>
              <a:rPr lang="nb-NO" sz="2000" dirty="0" smtClean="0"/>
              <a:t>Unngå upresise beskrivelser</a:t>
            </a:r>
            <a:endParaRPr lang="en-US" sz="2000" dirty="0" smtClean="0"/>
          </a:p>
          <a:p>
            <a:pPr lvl="1"/>
            <a:r>
              <a:rPr lang="nb-NO" sz="2000" dirty="0" smtClean="0"/>
              <a:t>Brukerne var ganske fornøyde</a:t>
            </a:r>
            <a:endParaRPr lang="en-US" sz="2000" dirty="0" smtClean="0"/>
          </a:p>
          <a:p>
            <a:pPr lvl="1"/>
            <a:r>
              <a:rPr lang="nb-NO" sz="2000" dirty="0" smtClean="0"/>
              <a:t>De fleste likte programmet</a:t>
            </a:r>
            <a:endParaRPr lang="en-US" sz="2000" dirty="0" smtClean="0"/>
          </a:p>
          <a:p>
            <a:pPr>
              <a:buFontTx/>
              <a:buNone/>
            </a:pPr>
            <a:r>
              <a:rPr lang="nb-NO" sz="2000" dirty="0" smtClean="0"/>
              <a:t>Bruk riktig tid av verbet:</a:t>
            </a:r>
            <a:endParaRPr lang="en-US" sz="2000" dirty="0" smtClean="0"/>
          </a:p>
          <a:p>
            <a:pPr lvl="1"/>
            <a:r>
              <a:rPr lang="nb-NO" sz="2000" dirty="0" smtClean="0"/>
              <a:t>vedvarende tilstander beskrives i presens</a:t>
            </a:r>
            <a:endParaRPr lang="en-US" sz="2000" dirty="0" smtClean="0"/>
          </a:p>
          <a:p>
            <a:pPr lvl="1"/>
            <a:r>
              <a:rPr lang="nb-NO" sz="2000" dirty="0" smtClean="0"/>
              <a:t>Avsluttede forhold i fortid: preteritum eller perfektum</a:t>
            </a:r>
            <a:endParaRPr lang="en-US" sz="2000" dirty="0" smtClean="0"/>
          </a:p>
          <a:p>
            <a:pPr lvl="1"/>
            <a:r>
              <a:rPr lang="nb-NO" sz="2000" dirty="0" smtClean="0"/>
              <a:t>Ikke skift unødvendig mellom ulike verbbøyninger</a:t>
            </a:r>
            <a:endParaRPr lang="en-US" sz="2000" dirty="0" smtClean="0"/>
          </a:p>
          <a:p>
            <a:pPr eaLnBrk="1" hangingPunct="1"/>
            <a:endParaRPr lang="en-US" dirty="0" smtClean="0"/>
          </a:p>
        </p:txBody>
      </p:sp>
    </p:spTree>
    <p:extLst>
      <p:ext uri="{BB962C8B-B14F-4D97-AF65-F5344CB8AC3E}">
        <p14:creationId xmlns:p14="http://schemas.microsoft.com/office/powerpoint/2010/main" val="4081805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95288" y="188913"/>
            <a:ext cx="8229600" cy="981075"/>
          </a:xfrm>
        </p:spPr>
        <p:txBody>
          <a:bodyPr/>
          <a:lstStyle/>
          <a:p>
            <a:pPr eaLnBrk="1" hangingPunct="1"/>
            <a:r>
              <a:rPr lang="en-US" smtClean="0">
                <a:solidFill>
                  <a:schemeClr val="tx1"/>
                </a:solidFill>
              </a:rPr>
              <a:t>Teksten</a:t>
            </a:r>
          </a:p>
        </p:txBody>
      </p:sp>
      <p:sp>
        <p:nvSpPr>
          <p:cNvPr id="25603" name="Rectangle 3"/>
          <p:cNvSpPr>
            <a:spLocks noGrp="1" noChangeArrowheads="1"/>
          </p:cNvSpPr>
          <p:nvPr>
            <p:ph type="body" idx="1"/>
          </p:nvPr>
        </p:nvSpPr>
        <p:spPr>
          <a:xfrm>
            <a:off x="457200" y="1447800"/>
            <a:ext cx="8153400" cy="4419600"/>
          </a:xfrm>
        </p:spPr>
        <p:txBody>
          <a:bodyPr/>
          <a:lstStyle/>
          <a:p>
            <a:pPr>
              <a:buFontTx/>
              <a:buNone/>
            </a:pPr>
            <a:r>
              <a:rPr lang="nb-NO" sz="2000" dirty="0" smtClean="0"/>
              <a:t>Bruk positiv form.</a:t>
            </a:r>
            <a:endParaRPr lang="en-US" sz="2000" dirty="0" smtClean="0"/>
          </a:p>
          <a:p>
            <a:pPr lvl="1"/>
            <a:r>
              <a:rPr lang="nb-NO" sz="2000" dirty="0" smtClean="0"/>
              <a:t>dårlig: brukerne var ikke fornøyde</a:t>
            </a:r>
            <a:endParaRPr lang="en-US" sz="2000" dirty="0" smtClean="0"/>
          </a:p>
          <a:p>
            <a:pPr lvl="1"/>
            <a:r>
              <a:rPr lang="nb-NO" sz="2000" dirty="0" smtClean="0"/>
              <a:t>bra: brukerne var misfornøyde</a:t>
            </a:r>
          </a:p>
          <a:p>
            <a:pPr lvl="1"/>
            <a:endParaRPr lang="en-US" sz="2000" dirty="0" smtClean="0"/>
          </a:p>
          <a:p>
            <a:pPr>
              <a:buFontTx/>
              <a:buNone/>
            </a:pPr>
            <a:r>
              <a:rPr lang="nb-NO" sz="2000" dirty="0" smtClean="0"/>
              <a:t>Skyv verbet fram i setningen</a:t>
            </a:r>
            <a:endParaRPr lang="en-US" sz="2000" dirty="0" smtClean="0"/>
          </a:p>
          <a:p>
            <a:pPr lvl="1"/>
            <a:r>
              <a:rPr lang="nb-NO" sz="2000" dirty="0" smtClean="0"/>
              <a:t>dårlig: Prosjektet vårt ved avdeling for informasjonsteknologi, som var et samarbeidsprosjekt, og som ble gjennomført på fire uker med flere prosjektleder, var vellykket.</a:t>
            </a:r>
          </a:p>
          <a:p>
            <a:pPr lvl="1"/>
            <a:endParaRPr lang="en-US" sz="2000" dirty="0" smtClean="0"/>
          </a:p>
          <a:p>
            <a:pPr>
              <a:buFontTx/>
              <a:buNone/>
            </a:pPr>
            <a:r>
              <a:rPr lang="nb-NO" sz="2000" dirty="0" smtClean="0"/>
              <a:t>Lær deg kommareglene</a:t>
            </a:r>
            <a:endParaRPr lang="en-US" sz="2000" dirty="0" smtClean="0"/>
          </a:p>
          <a:p>
            <a:pPr eaLnBrk="1" hangingPunct="1"/>
            <a:endParaRPr lang="en-US" sz="2000" dirty="0" smtClean="0"/>
          </a:p>
          <a:p>
            <a:pPr eaLnBrk="1" hangingPunct="1"/>
            <a:endParaRPr lang="en-US" sz="2000" dirty="0" smtClean="0"/>
          </a:p>
          <a:p>
            <a:pPr eaLnBrk="1" hangingPunct="1"/>
            <a:endParaRPr lang="en-US" sz="2000" dirty="0" smtClean="0"/>
          </a:p>
        </p:txBody>
      </p:sp>
    </p:spTree>
    <p:extLst>
      <p:ext uri="{BB962C8B-B14F-4D97-AF65-F5344CB8AC3E}">
        <p14:creationId xmlns:p14="http://schemas.microsoft.com/office/powerpoint/2010/main" val="20798781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95288" y="188913"/>
            <a:ext cx="8229600" cy="981075"/>
          </a:xfrm>
        </p:spPr>
        <p:txBody>
          <a:bodyPr/>
          <a:lstStyle/>
          <a:p>
            <a:pPr eaLnBrk="1" hangingPunct="1"/>
            <a:r>
              <a:rPr lang="en-US" smtClean="0">
                <a:solidFill>
                  <a:schemeClr val="tx1"/>
                </a:solidFill>
              </a:rPr>
              <a:t>Teksten</a:t>
            </a:r>
          </a:p>
        </p:txBody>
      </p:sp>
      <p:sp>
        <p:nvSpPr>
          <p:cNvPr id="26627" name="Rectangle 3"/>
          <p:cNvSpPr>
            <a:spLocks noGrp="1" noChangeArrowheads="1"/>
          </p:cNvSpPr>
          <p:nvPr>
            <p:ph type="body" idx="1"/>
          </p:nvPr>
        </p:nvSpPr>
        <p:spPr>
          <a:xfrm>
            <a:off x="457200" y="1447800"/>
            <a:ext cx="8153400" cy="4419600"/>
          </a:xfrm>
        </p:spPr>
        <p:txBody>
          <a:bodyPr>
            <a:normAutofit lnSpcReduction="10000"/>
          </a:bodyPr>
          <a:lstStyle/>
          <a:p>
            <a:pPr eaLnBrk="1" hangingPunct="1"/>
            <a:endParaRPr lang="en-US" dirty="0" smtClean="0"/>
          </a:p>
          <a:p>
            <a:pPr>
              <a:buFontTx/>
              <a:buNone/>
            </a:pPr>
            <a:r>
              <a:rPr lang="nb-NO" sz="2000" b="1" dirty="0" smtClean="0"/>
              <a:t>Bruk av passiv form / tredje person</a:t>
            </a:r>
            <a:endParaRPr lang="en-US" sz="2000" dirty="0" smtClean="0"/>
          </a:p>
          <a:p>
            <a:pPr>
              <a:buFontTx/>
              <a:buNone/>
            </a:pPr>
            <a:r>
              <a:rPr lang="nb-NO" sz="2000" dirty="0" smtClean="0"/>
              <a:t>Tradisjon for bruk av tredjeperson</a:t>
            </a:r>
            <a:endParaRPr lang="en-US" sz="2000" dirty="0" smtClean="0"/>
          </a:p>
          <a:p>
            <a:pPr lvl="1"/>
            <a:r>
              <a:rPr lang="nb-NO" sz="2000" dirty="0" smtClean="0"/>
              <a:t>Programmeringen ble gjennomført i uke 5</a:t>
            </a:r>
            <a:endParaRPr lang="en-US" sz="2000" dirty="0" smtClean="0"/>
          </a:p>
          <a:p>
            <a:pPr lvl="1"/>
            <a:r>
              <a:rPr lang="nb-NO" sz="2000" dirty="0" smtClean="0"/>
              <a:t>Vi programmerte i uke 5</a:t>
            </a:r>
            <a:endParaRPr lang="en-US" sz="2000" dirty="0" smtClean="0"/>
          </a:p>
          <a:p>
            <a:pPr>
              <a:buFontTx/>
              <a:buNone/>
            </a:pPr>
            <a:r>
              <a:rPr lang="nb-NO" sz="2000" dirty="0" smtClean="0"/>
              <a:t>ønske om intersubjektivitet</a:t>
            </a:r>
            <a:endParaRPr lang="en-US" sz="2000" dirty="0" smtClean="0"/>
          </a:p>
          <a:p>
            <a:pPr>
              <a:buFontTx/>
              <a:buNone/>
            </a:pPr>
            <a:endParaRPr lang="nb-NO" sz="2000" dirty="0" smtClean="0"/>
          </a:p>
          <a:p>
            <a:pPr>
              <a:buFontTx/>
              <a:buNone/>
            </a:pPr>
            <a:r>
              <a:rPr lang="nb-NO" sz="2000" dirty="0" smtClean="0"/>
              <a:t>Hovedregel:</a:t>
            </a:r>
            <a:endParaRPr lang="en-US" sz="2000" dirty="0" smtClean="0"/>
          </a:p>
          <a:p>
            <a:pPr>
              <a:buFontTx/>
              <a:buNone/>
            </a:pPr>
            <a:r>
              <a:rPr lang="nb-NO" sz="2000" dirty="0" smtClean="0"/>
              <a:t>Bruk personlig pronomen når det har betydning for historien du skal</a:t>
            </a:r>
          </a:p>
          <a:p>
            <a:pPr>
              <a:buFontTx/>
              <a:buNone/>
            </a:pPr>
            <a:r>
              <a:rPr lang="nb-NO" sz="2000" dirty="0" smtClean="0"/>
              <a:t>formidle.</a:t>
            </a:r>
          </a:p>
          <a:p>
            <a:pPr>
              <a:buFontTx/>
              <a:buNone/>
            </a:pPr>
            <a:endParaRPr lang="nb-NO" sz="2000" dirty="0"/>
          </a:p>
          <a:p>
            <a:pPr>
              <a:buFontTx/>
              <a:buNone/>
            </a:pPr>
            <a:r>
              <a:rPr lang="nb-NO" sz="2000" dirty="0" smtClean="0"/>
              <a:t>Unngå bruk av: du eller vi når du henvender deg til leseren.</a:t>
            </a:r>
            <a:endParaRPr lang="en-US" sz="2000" dirty="0" smtClean="0"/>
          </a:p>
          <a:p>
            <a:pPr eaLnBrk="1" hangingPunct="1"/>
            <a:endParaRPr lang="en-US" dirty="0" smtClean="0"/>
          </a:p>
        </p:txBody>
      </p:sp>
    </p:spTree>
    <p:extLst>
      <p:ext uri="{BB962C8B-B14F-4D97-AF65-F5344CB8AC3E}">
        <p14:creationId xmlns:p14="http://schemas.microsoft.com/office/powerpoint/2010/main" val="29835729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Nyttige uttrykk</a:t>
            </a:r>
            <a:endParaRPr lang="nb-NO" dirty="0"/>
          </a:p>
        </p:txBody>
      </p:sp>
      <p:sp>
        <p:nvSpPr>
          <p:cNvPr id="3" name="Plassholder for innhold 2"/>
          <p:cNvSpPr>
            <a:spLocks noGrp="1"/>
          </p:cNvSpPr>
          <p:nvPr>
            <p:ph idx="1"/>
          </p:nvPr>
        </p:nvSpPr>
        <p:spPr>
          <a:xfrm>
            <a:off x="457200" y="1428736"/>
            <a:ext cx="8291264" cy="4697427"/>
          </a:xfrm>
        </p:spPr>
        <p:txBody>
          <a:bodyPr numCol="2">
            <a:normAutofit/>
          </a:bodyPr>
          <a:lstStyle/>
          <a:p>
            <a:pPr marL="0" indent="0">
              <a:buNone/>
            </a:pPr>
            <a:r>
              <a:rPr lang="nb-NO" sz="2400" dirty="0" smtClean="0"/>
              <a:t>Disse </a:t>
            </a:r>
            <a:r>
              <a:rPr lang="nb-NO" sz="2400" dirty="0"/>
              <a:t>tilsvarer </a:t>
            </a:r>
            <a:r>
              <a:rPr lang="nb-NO" sz="2400" b="1" dirty="0"/>
              <a:t>og</a:t>
            </a:r>
            <a:r>
              <a:rPr lang="nb-NO" sz="2400" dirty="0"/>
              <a:t>: </a:t>
            </a:r>
          </a:p>
          <a:p>
            <a:r>
              <a:rPr lang="nb-NO" sz="2400" dirty="0" smtClean="0"/>
              <a:t>Dessuten </a:t>
            </a:r>
            <a:endParaRPr lang="nb-NO" sz="2400" dirty="0"/>
          </a:p>
          <a:p>
            <a:r>
              <a:rPr lang="nb-NO" sz="2400" dirty="0" smtClean="0"/>
              <a:t>I </a:t>
            </a:r>
            <a:r>
              <a:rPr lang="nb-NO" sz="2400" dirty="0"/>
              <a:t>tillegg </a:t>
            </a:r>
          </a:p>
          <a:p>
            <a:r>
              <a:rPr lang="nb-NO" sz="2400" dirty="0" smtClean="0"/>
              <a:t>Likeledes </a:t>
            </a:r>
            <a:endParaRPr lang="nb-NO" sz="2400" dirty="0"/>
          </a:p>
          <a:p>
            <a:r>
              <a:rPr lang="nb-NO" sz="2400" dirty="0" smtClean="0"/>
              <a:t>Samtidig </a:t>
            </a:r>
            <a:endParaRPr lang="nb-NO" sz="2400" dirty="0"/>
          </a:p>
          <a:p>
            <a:r>
              <a:rPr lang="nb-NO" sz="2400" dirty="0" smtClean="0"/>
              <a:t>Videre </a:t>
            </a:r>
            <a:endParaRPr lang="nb-NO" sz="2400" dirty="0"/>
          </a:p>
          <a:p>
            <a:endParaRPr lang="nb-NO" sz="2400" dirty="0"/>
          </a:p>
          <a:p>
            <a:pPr marL="0" indent="0">
              <a:buNone/>
            </a:pPr>
            <a:r>
              <a:rPr lang="nb-NO" sz="2400" dirty="0"/>
              <a:t>Disse tilsvarer </a:t>
            </a:r>
            <a:r>
              <a:rPr lang="nb-NO" sz="2400" b="1" dirty="0"/>
              <a:t>men</a:t>
            </a:r>
            <a:r>
              <a:rPr lang="nb-NO" sz="2400" dirty="0"/>
              <a:t>: </a:t>
            </a:r>
          </a:p>
          <a:p>
            <a:r>
              <a:rPr lang="nb-NO" sz="2400" dirty="0" smtClean="0"/>
              <a:t>Likevel </a:t>
            </a:r>
            <a:endParaRPr lang="nb-NO" sz="2400" dirty="0"/>
          </a:p>
          <a:p>
            <a:r>
              <a:rPr lang="nb-NO" sz="2400" dirty="0" smtClean="0"/>
              <a:t>Allikevel </a:t>
            </a:r>
            <a:endParaRPr lang="nb-NO" sz="2400" dirty="0"/>
          </a:p>
          <a:p>
            <a:r>
              <a:rPr lang="nb-NO" sz="2400" dirty="0" smtClean="0"/>
              <a:t>Imidlertid </a:t>
            </a:r>
            <a:endParaRPr lang="nb-NO" sz="2400" dirty="0"/>
          </a:p>
          <a:p>
            <a:r>
              <a:rPr lang="nb-NO" sz="2400" dirty="0" smtClean="0"/>
              <a:t>Isteden </a:t>
            </a:r>
            <a:endParaRPr lang="nb-NO" sz="2400" dirty="0"/>
          </a:p>
          <a:p>
            <a:r>
              <a:rPr lang="nb-NO" sz="2400" dirty="0" smtClean="0"/>
              <a:t>På </a:t>
            </a:r>
            <a:r>
              <a:rPr lang="nb-NO" sz="2400" dirty="0"/>
              <a:t>den annen side </a:t>
            </a:r>
          </a:p>
          <a:p>
            <a:endParaRPr lang="nb-NO" sz="2400" dirty="0"/>
          </a:p>
          <a:p>
            <a:pPr marL="0" indent="0">
              <a:buNone/>
            </a:pPr>
            <a:r>
              <a:rPr lang="nb-NO" sz="2400" dirty="0"/>
              <a:t>Disse tilsvarer </a:t>
            </a:r>
            <a:r>
              <a:rPr lang="nb-NO" sz="2400" b="1" dirty="0"/>
              <a:t>for</a:t>
            </a:r>
            <a:r>
              <a:rPr lang="nb-NO" sz="2400" dirty="0"/>
              <a:t>: </a:t>
            </a:r>
          </a:p>
          <a:p>
            <a:r>
              <a:rPr lang="nb-NO" sz="2400" dirty="0" smtClean="0"/>
              <a:t>Altså </a:t>
            </a:r>
            <a:endParaRPr lang="nb-NO" sz="2400" dirty="0"/>
          </a:p>
          <a:p>
            <a:r>
              <a:rPr lang="nb-NO" sz="2400" dirty="0" smtClean="0"/>
              <a:t>Av </a:t>
            </a:r>
            <a:r>
              <a:rPr lang="nb-NO" sz="2400" dirty="0"/>
              <a:t>den grunn </a:t>
            </a:r>
          </a:p>
          <a:p>
            <a:r>
              <a:rPr lang="nb-NO" sz="2400" dirty="0" smtClean="0"/>
              <a:t>Derfor </a:t>
            </a:r>
            <a:endParaRPr lang="nb-NO" sz="2400" dirty="0"/>
          </a:p>
          <a:p>
            <a:r>
              <a:rPr lang="nb-NO" sz="2400" dirty="0" smtClean="0"/>
              <a:t>Følgelig </a:t>
            </a:r>
            <a:endParaRPr lang="nb-NO" sz="2400" dirty="0"/>
          </a:p>
          <a:p>
            <a:endParaRPr lang="nb-NO" dirty="0"/>
          </a:p>
        </p:txBody>
      </p:sp>
      <p:sp>
        <p:nvSpPr>
          <p:cNvPr id="4" name="Plassholder for dato 3"/>
          <p:cNvSpPr>
            <a:spLocks noGrp="1"/>
          </p:cNvSpPr>
          <p:nvPr>
            <p:ph type="dt" sz="half" idx="10"/>
          </p:nvPr>
        </p:nvSpPr>
        <p:spPr/>
        <p:txBody>
          <a:bodyPr/>
          <a:lstStyle/>
          <a:p>
            <a:fld id="{4B1D0462-A3F8-47A6-BC75-7BB2728F2951}" type="datetime1">
              <a:rPr lang="nb-NO" smtClean="0"/>
              <a:pPr/>
              <a:t>04.09.2018</a:t>
            </a:fld>
            <a:endParaRPr lang="en-US"/>
          </a:p>
        </p:txBody>
      </p:sp>
      <p:sp>
        <p:nvSpPr>
          <p:cNvPr id="5" name="Plassholder for bunntekst 4"/>
          <p:cNvSpPr>
            <a:spLocks noGrp="1"/>
          </p:cNvSpPr>
          <p:nvPr>
            <p:ph type="ftr" sz="quarter" idx="11"/>
          </p:nvPr>
        </p:nvSpPr>
        <p:spPr/>
        <p:txBody>
          <a:bodyPr/>
          <a:lstStyle/>
          <a:p>
            <a:r>
              <a:rPr lang="en-US" smtClean="0"/>
              <a:t>Håkon Tolsby</a:t>
            </a:r>
            <a:endParaRPr lang="en-US"/>
          </a:p>
        </p:txBody>
      </p:sp>
      <p:sp>
        <p:nvSpPr>
          <p:cNvPr id="6" name="Plassholder for lysbildenummer 5"/>
          <p:cNvSpPr>
            <a:spLocks noGrp="1"/>
          </p:cNvSpPr>
          <p:nvPr>
            <p:ph type="sldNum" sz="quarter" idx="12"/>
          </p:nvPr>
        </p:nvSpPr>
        <p:spPr/>
        <p:txBody>
          <a:bodyPr/>
          <a:lstStyle/>
          <a:p>
            <a:fld id="{1235A075-A86C-4311-BBE7-FB8D4F860DCF}" type="slidenum">
              <a:rPr lang="en-US" smtClean="0"/>
              <a:pPr/>
              <a:t>25</a:t>
            </a:fld>
            <a:endParaRPr lang="en-US"/>
          </a:p>
        </p:txBody>
      </p:sp>
    </p:spTree>
    <p:extLst>
      <p:ext uri="{BB962C8B-B14F-4D97-AF65-F5344CB8AC3E}">
        <p14:creationId xmlns:p14="http://schemas.microsoft.com/office/powerpoint/2010/main" val="33182115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95288" y="188913"/>
            <a:ext cx="8229600" cy="981075"/>
          </a:xfrm>
        </p:spPr>
        <p:txBody>
          <a:bodyPr/>
          <a:lstStyle/>
          <a:p>
            <a:r>
              <a:rPr lang="nb-NO" dirty="0" smtClean="0"/>
              <a:t>Referanser/kilder</a:t>
            </a:r>
            <a:endParaRPr lang="en-US" dirty="0"/>
          </a:p>
        </p:txBody>
      </p:sp>
      <p:sp>
        <p:nvSpPr>
          <p:cNvPr id="27651" name="Rectangle 3"/>
          <p:cNvSpPr>
            <a:spLocks noGrp="1" noChangeArrowheads="1"/>
          </p:cNvSpPr>
          <p:nvPr>
            <p:ph type="body" idx="1"/>
          </p:nvPr>
        </p:nvSpPr>
        <p:spPr>
          <a:xfrm>
            <a:off x="457200" y="1447800"/>
            <a:ext cx="8153400" cy="4419600"/>
          </a:xfrm>
        </p:spPr>
        <p:txBody>
          <a:bodyPr/>
          <a:lstStyle/>
          <a:p>
            <a:pPr>
              <a:buFontTx/>
              <a:buNone/>
            </a:pPr>
            <a:r>
              <a:rPr lang="nb-NO" sz="2400" dirty="0" smtClean="0"/>
              <a:t>Fire grunner til å bruke referanser i teksten:</a:t>
            </a:r>
          </a:p>
          <a:p>
            <a:pPr>
              <a:buFontTx/>
              <a:buNone/>
            </a:pPr>
            <a:endParaRPr lang="en-US" sz="2400" dirty="0" smtClean="0"/>
          </a:p>
          <a:p>
            <a:pPr>
              <a:buFontTx/>
              <a:buAutoNum type="arabicPeriod"/>
            </a:pPr>
            <a:r>
              <a:rPr lang="nb-NO" sz="2400" dirty="0" smtClean="0"/>
              <a:t>Redegjøre for hvilke kilder; teorier, prosjekter eller undersøkelser som du bygger på.</a:t>
            </a:r>
            <a:endParaRPr lang="en-US" sz="2400" dirty="0" smtClean="0"/>
          </a:p>
          <a:p>
            <a:pPr>
              <a:buFontTx/>
              <a:buAutoNum type="arabicPeriod"/>
            </a:pPr>
            <a:r>
              <a:rPr lang="nb-NO" sz="2400" dirty="0" smtClean="0"/>
              <a:t>Dokumentere hva som er egen tankevirksomhet, og hva som stammer fra andre.</a:t>
            </a:r>
            <a:endParaRPr lang="en-US" sz="2400" dirty="0" smtClean="0"/>
          </a:p>
          <a:p>
            <a:pPr>
              <a:buFontTx/>
              <a:buAutoNum type="arabicPeriod"/>
            </a:pPr>
            <a:r>
              <a:rPr lang="nb-NO" sz="2400" dirty="0" smtClean="0"/>
              <a:t>Leseren av arbeidet skal kunne finne tilbake til refererte kilde.</a:t>
            </a:r>
            <a:endParaRPr lang="en-US" sz="2400" dirty="0" smtClean="0"/>
          </a:p>
          <a:p>
            <a:pPr>
              <a:buFontTx/>
              <a:buAutoNum type="arabicPeriod"/>
            </a:pPr>
            <a:r>
              <a:rPr lang="nb-NO" sz="2400" dirty="0" smtClean="0"/>
              <a:t>Leseren av arbeidet skal kunne etterprøve din fortolkning av kildene.</a:t>
            </a:r>
            <a:br>
              <a:rPr lang="nb-NO" sz="2400" dirty="0" smtClean="0"/>
            </a:br>
            <a:endParaRPr lang="en-US" sz="2400" dirty="0" smtClean="0"/>
          </a:p>
          <a:p>
            <a:pPr eaLnBrk="1" hangingPunct="1"/>
            <a:endParaRPr lang="en-US" sz="2000" dirty="0" smtClean="0"/>
          </a:p>
          <a:p>
            <a:pPr eaLnBrk="1" hangingPunct="1"/>
            <a:endParaRPr lang="en-US" sz="2000" dirty="0" smtClean="0"/>
          </a:p>
        </p:txBody>
      </p:sp>
    </p:spTree>
    <p:extLst>
      <p:ext uri="{BB962C8B-B14F-4D97-AF65-F5344CB8AC3E}">
        <p14:creationId xmlns:p14="http://schemas.microsoft.com/office/powerpoint/2010/main" val="9361994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04800" y="228600"/>
            <a:ext cx="8229600" cy="981075"/>
          </a:xfrm>
        </p:spPr>
        <p:txBody>
          <a:bodyPr/>
          <a:lstStyle/>
          <a:p>
            <a:r>
              <a:rPr lang="nb-NO" dirty="0"/>
              <a:t>Referanser/kilder</a:t>
            </a:r>
            <a:endParaRPr lang="en-US" dirty="0" smtClean="0">
              <a:solidFill>
                <a:schemeClr val="tx1"/>
              </a:solidFill>
            </a:endParaRPr>
          </a:p>
        </p:txBody>
      </p:sp>
      <p:sp>
        <p:nvSpPr>
          <p:cNvPr id="28675" name="Rectangle 3"/>
          <p:cNvSpPr>
            <a:spLocks noGrp="1" noChangeArrowheads="1"/>
          </p:cNvSpPr>
          <p:nvPr>
            <p:ph type="body" idx="1"/>
          </p:nvPr>
        </p:nvSpPr>
        <p:spPr>
          <a:xfrm>
            <a:off x="457200" y="1447800"/>
            <a:ext cx="8153400" cy="4419600"/>
          </a:xfrm>
        </p:spPr>
        <p:txBody>
          <a:bodyPr/>
          <a:lstStyle/>
          <a:p>
            <a:r>
              <a:rPr lang="nb-NO" sz="2000" dirty="0" smtClean="0"/>
              <a:t>Allment kjente opplysninger og synspunkter trenger ikke referanser – men dette er en sannhet med modifikasjoner. </a:t>
            </a:r>
          </a:p>
          <a:p>
            <a:pPr lvl="1"/>
            <a:r>
              <a:rPr lang="nb-NO" sz="1600" dirty="0" smtClean="0"/>
              <a:t>Eks. Alle vet at Galdhøpiggen er Norges høyeste fjell. Skal dette brukes i en vitenskapelig artikkel i utlandet, må du kanskje begrunne det. Gro Harlem Brundtland var en populær statsminister i Norge. I utlandet må du kanskje begrunne en slik påstand.</a:t>
            </a:r>
            <a:endParaRPr lang="en-US" sz="1600" dirty="0" smtClean="0"/>
          </a:p>
          <a:p>
            <a:endParaRPr lang="en-US" sz="2000" dirty="0" smtClean="0"/>
          </a:p>
          <a:p>
            <a:r>
              <a:rPr lang="nb-NO" sz="2000" dirty="0" smtClean="0"/>
              <a:t>Sitater skal alltid refereres</a:t>
            </a:r>
            <a:endParaRPr lang="en-US" sz="2000" dirty="0" smtClean="0"/>
          </a:p>
          <a:p>
            <a:pPr>
              <a:buFontTx/>
              <a:buNone/>
            </a:pPr>
            <a:r>
              <a:rPr lang="nb-NO" sz="2000" dirty="0" smtClean="0"/>
              <a:t> </a:t>
            </a:r>
            <a:endParaRPr lang="en-US" sz="2000" dirty="0" smtClean="0"/>
          </a:p>
          <a:p>
            <a:r>
              <a:rPr lang="nb-NO" sz="2000" dirty="0" smtClean="0"/>
              <a:t>Alle referanser skal føres to steder: Referansen skal oppgis på det relevante stedet i selve </a:t>
            </a:r>
            <a:r>
              <a:rPr lang="nb-NO" sz="2000" b="1" dirty="0" smtClean="0"/>
              <a:t>teksten</a:t>
            </a:r>
            <a:r>
              <a:rPr lang="nb-NO" sz="2000" dirty="0" smtClean="0"/>
              <a:t> og i en alfabetisk </a:t>
            </a:r>
            <a:r>
              <a:rPr lang="nb-NO" sz="2000" b="1" dirty="0" smtClean="0"/>
              <a:t>referanseliste</a:t>
            </a:r>
            <a:r>
              <a:rPr lang="nb-NO" sz="2000" dirty="0" smtClean="0"/>
              <a:t> helt til slutt.</a:t>
            </a:r>
            <a:endParaRPr lang="en-US" sz="2000" dirty="0" smtClean="0"/>
          </a:p>
          <a:p>
            <a:pPr>
              <a:buFontTx/>
              <a:buNone/>
            </a:pPr>
            <a:r>
              <a:rPr lang="nb-NO" sz="1800" dirty="0" smtClean="0"/>
              <a:t> </a:t>
            </a:r>
            <a:endParaRPr lang="en-US" sz="1800" dirty="0" smtClean="0"/>
          </a:p>
        </p:txBody>
      </p:sp>
    </p:spTree>
    <p:extLst>
      <p:ext uri="{BB962C8B-B14F-4D97-AF65-F5344CB8AC3E}">
        <p14:creationId xmlns:p14="http://schemas.microsoft.com/office/powerpoint/2010/main" val="8226014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95288" y="188913"/>
            <a:ext cx="8229600" cy="981075"/>
          </a:xfrm>
        </p:spPr>
        <p:txBody>
          <a:bodyPr/>
          <a:lstStyle/>
          <a:p>
            <a:r>
              <a:rPr lang="nb-NO" dirty="0"/>
              <a:t>Referanser/kilder</a:t>
            </a:r>
            <a:endParaRPr lang="en-US" dirty="0" smtClean="0">
              <a:solidFill>
                <a:schemeClr val="tx1"/>
              </a:solidFill>
            </a:endParaRPr>
          </a:p>
        </p:txBody>
      </p:sp>
      <p:sp>
        <p:nvSpPr>
          <p:cNvPr id="29699" name="Rectangle 3"/>
          <p:cNvSpPr>
            <a:spLocks noGrp="1" noChangeArrowheads="1"/>
          </p:cNvSpPr>
          <p:nvPr>
            <p:ph type="body" idx="1"/>
          </p:nvPr>
        </p:nvSpPr>
        <p:spPr>
          <a:xfrm>
            <a:off x="457200" y="1447800"/>
            <a:ext cx="8153400" cy="4419600"/>
          </a:xfrm>
        </p:spPr>
        <p:txBody>
          <a:bodyPr/>
          <a:lstStyle/>
          <a:p>
            <a:r>
              <a:rPr lang="nb-NO" sz="2000" dirty="0" smtClean="0"/>
              <a:t>To hovedsystemer for referanser:</a:t>
            </a:r>
            <a:endParaRPr lang="en-US" sz="2000" dirty="0" smtClean="0"/>
          </a:p>
          <a:p>
            <a:pPr lvl="1"/>
            <a:r>
              <a:rPr lang="nb-NO" sz="2000" dirty="0" smtClean="0"/>
              <a:t>IEE: med tallreferanse [6]</a:t>
            </a:r>
            <a:endParaRPr lang="en-US" sz="2000" dirty="0" smtClean="0"/>
          </a:p>
          <a:p>
            <a:pPr lvl="1"/>
            <a:r>
              <a:rPr lang="nb-NO" sz="2000" dirty="0" smtClean="0"/>
              <a:t>Harvard: APA-style: </a:t>
            </a:r>
            <a:r>
              <a:rPr lang="nb-NO" sz="2000" dirty="0"/>
              <a:t>med en forkortet referanse i parentes i den løpende teksten (Tolsby, 2002)</a:t>
            </a:r>
            <a:endParaRPr lang="en-US" sz="2000" dirty="0"/>
          </a:p>
          <a:p>
            <a:r>
              <a:rPr lang="nb-NO" sz="2000" dirty="0" smtClean="0"/>
              <a:t>Både IEEE og APA er eksempler på standarder som brukes over hele verden når det gjelder hvordan referanser/kilder skal skrives. </a:t>
            </a:r>
            <a:endParaRPr lang="en-US" sz="2000" dirty="0" smtClean="0"/>
          </a:p>
          <a:p>
            <a:endParaRPr lang="en-US" sz="2000" dirty="0" smtClean="0"/>
          </a:p>
          <a:p>
            <a:r>
              <a:rPr lang="nb-NO" sz="2000" dirty="0" smtClean="0"/>
              <a:t>Manglende kilder der hvor dette er påkrevet og forventes i tekster kan føre til anklagelser om plagiat.</a:t>
            </a:r>
            <a:endParaRPr lang="en-US" sz="2000" dirty="0" smtClean="0"/>
          </a:p>
          <a:p>
            <a:r>
              <a:rPr lang="nb-NO" sz="2000" dirty="0" smtClean="0"/>
              <a:t>Plagiat = juks = underkjent</a:t>
            </a:r>
            <a:endParaRPr lang="en-US" sz="2000" dirty="0" smtClean="0"/>
          </a:p>
          <a:p>
            <a:pPr eaLnBrk="1" hangingPunct="1"/>
            <a:endParaRPr lang="en-US" sz="1800" dirty="0" smtClean="0"/>
          </a:p>
          <a:p>
            <a:pPr eaLnBrk="1" hangingPunct="1"/>
            <a:endParaRPr lang="en-US" sz="1800" dirty="0" smtClean="0"/>
          </a:p>
          <a:p>
            <a:pPr eaLnBrk="1" hangingPunct="1"/>
            <a:endParaRPr lang="en-US" dirty="0" smtClean="0"/>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21594770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95288" y="188913"/>
            <a:ext cx="8229600" cy="981075"/>
          </a:xfrm>
        </p:spPr>
        <p:txBody>
          <a:bodyPr/>
          <a:lstStyle/>
          <a:p>
            <a:pPr eaLnBrk="1" hangingPunct="1"/>
            <a:r>
              <a:rPr lang="en-US" dirty="0" err="1" smtClean="0">
                <a:solidFill>
                  <a:schemeClr val="tx1"/>
                </a:solidFill>
              </a:rPr>
              <a:t>Sitater</a:t>
            </a:r>
            <a:endParaRPr lang="en-US" dirty="0" smtClean="0">
              <a:solidFill>
                <a:schemeClr val="tx1"/>
              </a:solidFill>
            </a:endParaRPr>
          </a:p>
        </p:txBody>
      </p:sp>
      <p:sp>
        <p:nvSpPr>
          <p:cNvPr id="30723" name="Rectangle 3"/>
          <p:cNvSpPr>
            <a:spLocks noGrp="1" noChangeArrowheads="1"/>
          </p:cNvSpPr>
          <p:nvPr>
            <p:ph type="body" idx="1"/>
          </p:nvPr>
        </p:nvSpPr>
        <p:spPr>
          <a:xfrm>
            <a:off x="457200" y="1447800"/>
            <a:ext cx="8153400" cy="4419600"/>
          </a:xfrm>
        </p:spPr>
        <p:txBody>
          <a:bodyPr/>
          <a:lstStyle/>
          <a:p>
            <a:r>
              <a:rPr lang="nb-NO" sz="2000" dirty="0" smtClean="0"/>
              <a:t>Sitat brukes når du ikke kan skrive det bedre selv.</a:t>
            </a:r>
          </a:p>
          <a:p>
            <a:r>
              <a:rPr lang="nb-NO" sz="2000" dirty="0" smtClean="0"/>
              <a:t>Et sitat skal ALLTID kommenteres og kan ikke stå som hovedargument.</a:t>
            </a:r>
          </a:p>
          <a:p>
            <a:pPr marL="0" indent="0">
              <a:buNone/>
            </a:pPr>
            <a:endParaRPr lang="nb-NO" sz="2000" dirty="0" smtClean="0"/>
          </a:p>
          <a:p>
            <a:r>
              <a:rPr lang="nb-NO" sz="2000" dirty="0" smtClean="0"/>
              <a:t>Sitater under tre linjer skal </a:t>
            </a:r>
            <a:r>
              <a:rPr lang="nb-NO" sz="2000" dirty="0"/>
              <a:t>stå i anførselstegn og henvise til forfatter, årstall og sidetall. </a:t>
            </a:r>
          </a:p>
          <a:p>
            <a:pPr>
              <a:buFontTx/>
              <a:buNone/>
            </a:pPr>
            <a:r>
              <a:rPr lang="nb-NO" sz="2000" dirty="0" smtClean="0"/>
              <a:t>Eksempel:</a:t>
            </a:r>
          </a:p>
          <a:p>
            <a:pPr>
              <a:buFontTx/>
              <a:buNone/>
            </a:pPr>
            <a:r>
              <a:rPr lang="nb-NO" sz="2000" dirty="0"/>
              <a:t>	</a:t>
            </a:r>
            <a:r>
              <a:rPr lang="nb-NO" sz="2000" dirty="0" smtClean="0"/>
              <a:t>Knutsen (2005) understeker at sitater skal dokumenters ordentlig  av forfatteren, og han skriver:  ”En </a:t>
            </a:r>
            <a:r>
              <a:rPr lang="nb-NO" sz="2000" dirty="0"/>
              <a:t>akademisk forfatter må identifisere de kildene han bygger på. Referansene bør derfor inneholde sidetall” (Knutsen, 2005: 3).</a:t>
            </a:r>
            <a:endParaRPr lang="en-US" sz="2000" dirty="0"/>
          </a:p>
          <a:p>
            <a:endParaRPr lang="nb-NO" sz="2000" dirty="0" smtClean="0"/>
          </a:p>
          <a:p>
            <a:endParaRPr lang="en-US" sz="2000" dirty="0" smtClean="0"/>
          </a:p>
          <a:p>
            <a:endParaRPr lang="en-US" sz="2000" dirty="0" smtClean="0"/>
          </a:p>
          <a:p>
            <a:pPr eaLnBrk="1" hangingPunct="1"/>
            <a:endParaRPr lang="en-US" sz="2000" dirty="0" smtClean="0"/>
          </a:p>
          <a:p>
            <a:pPr eaLnBrk="1" hangingPunct="1"/>
            <a:endParaRPr lang="en-US" sz="2000" dirty="0" smtClean="0"/>
          </a:p>
        </p:txBody>
      </p:sp>
    </p:spTree>
    <p:extLst>
      <p:ext uri="{BB962C8B-B14F-4D97-AF65-F5344CB8AC3E}">
        <p14:creationId xmlns:p14="http://schemas.microsoft.com/office/powerpoint/2010/main" val="1265213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95288" y="188913"/>
            <a:ext cx="8229600" cy="981075"/>
          </a:xfrm>
        </p:spPr>
        <p:txBody>
          <a:bodyPr/>
          <a:lstStyle/>
          <a:p>
            <a:pPr eaLnBrk="1" hangingPunct="1"/>
            <a:r>
              <a:rPr lang="en-US" smtClean="0">
                <a:solidFill>
                  <a:schemeClr val="tx1"/>
                </a:solidFill>
              </a:rPr>
              <a:t>Sentrale krav</a:t>
            </a:r>
          </a:p>
        </p:txBody>
      </p:sp>
      <p:sp>
        <p:nvSpPr>
          <p:cNvPr id="19459" name="Rectangle 3"/>
          <p:cNvSpPr>
            <a:spLocks noGrp="1" noChangeArrowheads="1"/>
          </p:cNvSpPr>
          <p:nvPr>
            <p:ph type="body" idx="1"/>
          </p:nvPr>
        </p:nvSpPr>
        <p:spPr>
          <a:xfrm>
            <a:off x="457200" y="2133600"/>
            <a:ext cx="8229600" cy="2514600"/>
          </a:xfrm>
        </p:spPr>
        <p:txBody>
          <a:bodyPr/>
          <a:lstStyle/>
          <a:p>
            <a:pPr eaLnBrk="1" hangingPunct="1"/>
            <a:r>
              <a:rPr lang="en-US" dirty="0" smtClean="0"/>
              <a:t>To </a:t>
            </a:r>
            <a:r>
              <a:rPr lang="en-US" dirty="0" err="1" smtClean="0"/>
              <a:t>viktige</a:t>
            </a:r>
            <a:r>
              <a:rPr lang="en-US" dirty="0" smtClean="0"/>
              <a:t> </a:t>
            </a:r>
            <a:r>
              <a:rPr lang="en-US" dirty="0" err="1" smtClean="0"/>
              <a:t>krav</a:t>
            </a:r>
            <a:r>
              <a:rPr lang="en-US" dirty="0" smtClean="0"/>
              <a:t> </a:t>
            </a:r>
            <a:r>
              <a:rPr lang="en-US" dirty="0" err="1" smtClean="0"/>
              <a:t>til</a:t>
            </a:r>
            <a:r>
              <a:rPr lang="en-US" dirty="0" smtClean="0"/>
              <a:t> en </a:t>
            </a:r>
            <a:r>
              <a:rPr lang="en-US" dirty="0" err="1" smtClean="0"/>
              <a:t>akademisk</a:t>
            </a:r>
            <a:r>
              <a:rPr lang="en-US" dirty="0" smtClean="0"/>
              <a:t> </a:t>
            </a:r>
            <a:r>
              <a:rPr lang="en-US" dirty="0" err="1" smtClean="0"/>
              <a:t>tekst</a:t>
            </a:r>
            <a:endParaRPr lang="en-US" dirty="0" smtClean="0"/>
          </a:p>
          <a:p>
            <a:pPr lvl="1"/>
            <a:r>
              <a:rPr lang="en-US" dirty="0" smtClean="0"/>
              <a:t>At </a:t>
            </a:r>
            <a:r>
              <a:rPr lang="en-US" dirty="0" err="1" smtClean="0"/>
              <a:t>oppgaven</a:t>
            </a:r>
            <a:r>
              <a:rPr lang="en-US" dirty="0" smtClean="0"/>
              <a:t> </a:t>
            </a:r>
            <a:r>
              <a:rPr lang="en-US" dirty="0" err="1" smtClean="0"/>
              <a:t>følger</a:t>
            </a:r>
            <a:r>
              <a:rPr lang="en-US" dirty="0" smtClean="0"/>
              <a:t> et format</a:t>
            </a:r>
          </a:p>
          <a:p>
            <a:pPr lvl="1" eaLnBrk="1" hangingPunct="1"/>
            <a:r>
              <a:rPr lang="en-US" dirty="0" smtClean="0"/>
              <a:t>At </a:t>
            </a:r>
            <a:r>
              <a:rPr lang="en-US" dirty="0" err="1" smtClean="0"/>
              <a:t>oppgaven</a:t>
            </a:r>
            <a:r>
              <a:rPr lang="en-US" dirty="0" smtClean="0"/>
              <a:t> </a:t>
            </a:r>
            <a:r>
              <a:rPr lang="en-US" dirty="0" err="1" smtClean="0"/>
              <a:t>tilfredsstiller</a:t>
            </a:r>
            <a:r>
              <a:rPr lang="en-US" dirty="0" smtClean="0"/>
              <a:t> de </a:t>
            </a:r>
            <a:r>
              <a:rPr lang="en-US" dirty="0" err="1" smtClean="0"/>
              <a:t>akademiske</a:t>
            </a:r>
            <a:r>
              <a:rPr lang="en-US" dirty="0" smtClean="0"/>
              <a:t> </a:t>
            </a:r>
            <a:r>
              <a:rPr lang="en-US" dirty="0" err="1" smtClean="0"/>
              <a:t>krav</a:t>
            </a:r>
            <a:endParaRPr lang="en-US" dirty="0" smtClean="0"/>
          </a:p>
          <a:p>
            <a:pPr lvl="1" eaLnBrk="1" hangingPunct="1"/>
            <a:endParaRPr lang="en-US" dirty="0" smtClean="0"/>
          </a:p>
        </p:txBody>
      </p:sp>
    </p:spTree>
    <p:extLst>
      <p:ext uri="{BB962C8B-B14F-4D97-AF65-F5344CB8AC3E}">
        <p14:creationId xmlns:p14="http://schemas.microsoft.com/office/powerpoint/2010/main" val="32090080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95288" y="188913"/>
            <a:ext cx="8229600" cy="981075"/>
          </a:xfrm>
        </p:spPr>
        <p:txBody>
          <a:bodyPr/>
          <a:lstStyle/>
          <a:p>
            <a:pPr eaLnBrk="1" hangingPunct="1"/>
            <a:r>
              <a:rPr lang="en-US" dirty="0" err="1" smtClean="0"/>
              <a:t>Sitater</a:t>
            </a:r>
            <a:endParaRPr lang="en-US" dirty="0" smtClean="0">
              <a:solidFill>
                <a:schemeClr val="tx1"/>
              </a:solidFill>
            </a:endParaRPr>
          </a:p>
        </p:txBody>
      </p:sp>
      <p:sp>
        <p:nvSpPr>
          <p:cNvPr id="32771" name="Rectangle 3"/>
          <p:cNvSpPr>
            <a:spLocks noGrp="1" noChangeArrowheads="1"/>
          </p:cNvSpPr>
          <p:nvPr>
            <p:ph type="body" idx="1"/>
          </p:nvPr>
        </p:nvSpPr>
        <p:spPr>
          <a:xfrm>
            <a:off x="457200" y="1447800"/>
            <a:ext cx="8153400" cy="4419600"/>
          </a:xfrm>
        </p:spPr>
        <p:txBody>
          <a:bodyPr/>
          <a:lstStyle/>
          <a:p>
            <a:pPr eaLnBrk="1" hangingPunct="1">
              <a:buFontTx/>
              <a:buNone/>
            </a:pPr>
            <a:r>
              <a:rPr lang="en-US" sz="2000" dirty="0" err="1" smtClean="0"/>
              <a:t>Sitater</a:t>
            </a:r>
            <a:r>
              <a:rPr lang="en-US" sz="2000" dirty="0" smtClean="0"/>
              <a:t> over to </a:t>
            </a:r>
            <a:r>
              <a:rPr lang="en-US" sz="2000" dirty="0" err="1" smtClean="0"/>
              <a:t>linjer</a:t>
            </a:r>
            <a:r>
              <a:rPr lang="en-US" sz="2000" dirty="0" smtClean="0"/>
              <a:t> </a:t>
            </a:r>
            <a:r>
              <a:rPr lang="en-US" sz="2000" dirty="0" err="1" smtClean="0"/>
              <a:t>skrives</a:t>
            </a:r>
            <a:r>
              <a:rPr lang="en-US" sz="2000" dirty="0" smtClean="0"/>
              <a:t> </a:t>
            </a:r>
            <a:r>
              <a:rPr lang="en-US" sz="2000" dirty="0" err="1" smtClean="0"/>
              <a:t>slik</a:t>
            </a:r>
            <a:r>
              <a:rPr lang="en-US" sz="2000" dirty="0" smtClean="0"/>
              <a:t>:</a:t>
            </a:r>
          </a:p>
          <a:p>
            <a:pPr marL="0" indent="0" eaLnBrk="1" hangingPunct="1">
              <a:buNone/>
            </a:pPr>
            <a:endParaRPr lang="en-US" sz="2000" dirty="0" smtClean="0"/>
          </a:p>
          <a:p>
            <a:pPr lvl="1" eaLnBrk="1" hangingPunct="1">
              <a:buFontTx/>
              <a:buNone/>
            </a:pPr>
            <a:r>
              <a:rPr lang="nb-NO" sz="1600" dirty="0" smtClean="0"/>
              <a:t> 	Kildene er argumentets ankerfeste. Referansene er argumentets ankerkjetting. De forbinder argumentet med kildegrunnlaget. En akademisk forfatter må identifisere de kildene han bygger på. Han skal ikke bare opplyse om hvor eller hvem han henter empirien fra; han plikter å opplyse på en slik måte at en skeptisk leser lett kan finne samme kilde og undersøke originaldokumentet på egen hånd. Referansene bør derfor inneholde sidetall (Knutsen, 2005: 3).</a:t>
            </a:r>
            <a:r>
              <a:rPr lang="en-US" sz="1600" dirty="0" smtClean="0"/>
              <a:t> </a:t>
            </a:r>
          </a:p>
          <a:p>
            <a:pPr eaLnBrk="1" hangingPunct="1"/>
            <a:endParaRPr lang="en-US" dirty="0" smtClean="0"/>
          </a:p>
        </p:txBody>
      </p:sp>
    </p:spTree>
    <p:extLst>
      <p:ext uri="{BB962C8B-B14F-4D97-AF65-F5344CB8AC3E}">
        <p14:creationId xmlns:p14="http://schemas.microsoft.com/office/powerpoint/2010/main" val="10953086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Oppskrift på referanser og sitater</a:t>
            </a:r>
            <a:endParaRPr lang="nb-NO" dirty="0"/>
          </a:p>
        </p:txBody>
      </p:sp>
      <p:sp>
        <p:nvSpPr>
          <p:cNvPr id="3" name="Plassholder for innhold 2"/>
          <p:cNvSpPr>
            <a:spLocks noGrp="1"/>
          </p:cNvSpPr>
          <p:nvPr>
            <p:ph idx="1"/>
          </p:nvPr>
        </p:nvSpPr>
        <p:spPr/>
        <p:txBody>
          <a:bodyPr/>
          <a:lstStyle/>
          <a:p>
            <a:pPr marL="0" indent="0">
              <a:buNone/>
            </a:pPr>
            <a:r>
              <a:rPr lang="nb-NO" dirty="0" smtClean="0"/>
              <a:t>Kildekompasset</a:t>
            </a:r>
          </a:p>
          <a:p>
            <a:pPr marL="0" indent="0">
              <a:buNone/>
            </a:pPr>
            <a:r>
              <a:rPr lang="nb-NO" dirty="0">
                <a:hlinkClick r:id="rId2"/>
              </a:rPr>
              <a:t>http://</a:t>
            </a:r>
            <a:r>
              <a:rPr lang="nb-NO" dirty="0" smtClean="0">
                <a:hlinkClick r:id="rId2"/>
              </a:rPr>
              <a:t>kildekompasset.no/referansestiler/apa-6th.aspx</a:t>
            </a:r>
            <a:endParaRPr lang="nb-NO" dirty="0" smtClean="0"/>
          </a:p>
          <a:p>
            <a:pPr marL="0" indent="0">
              <a:buNone/>
            </a:pPr>
            <a:endParaRPr lang="nb-NO" dirty="0"/>
          </a:p>
          <a:p>
            <a:pPr marL="0" indent="0">
              <a:buNone/>
            </a:pPr>
            <a:r>
              <a:rPr lang="nb-NO" dirty="0" smtClean="0"/>
              <a:t>NTNU har også gode sider på oppgaveskriving:</a:t>
            </a:r>
          </a:p>
          <a:p>
            <a:pPr marL="0" indent="0">
              <a:buNone/>
            </a:pPr>
            <a:r>
              <a:rPr lang="nb-NO" dirty="0" smtClean="0">
                <a:hlinkClick r:id="rId3"/>
              </a:rPr>
              <a:t>www.ntnu.no/viko</a:t>
            </a:r>
            <a:r>
              <a:rPr lang="nb-NO" dirty="0">
                <a:hlinkClick r:id="rId3"/>
              </a:rPr>
              <a:t>/</a:t>
            </a:r>
            <a:endParaRPr lang="nb-NO" dirty="0"/>
          </a:p>
        </p:txBody>
      </p:sp>
      <p:sp>
        <p:nvSpPr>
          <p:cNvPr id="4" name="Plassholder for dato 3"/>
          <p:cNvSpPr>
            <a:spLocks noGrp="1"/>
          </p:cNvSpPr>
          <p:nvPr>
            <p:ph type="dt" sz="half" idx="10"/>
          </p:nvPr>
        </p:nvSpPr>
        <p:spPr/>
        <p:txBody>
          <a:bodyPr/>
          <a:lstStyle/>
          <a:p>
            <a:fld id="{4B1D0462-A3F8-47A6-BC75-7BB2728F2951}" type="datetime1">
              <a:rPr lang="nb-NO" smtClean="0"/>
              <a:pPr/>
              <a:t>04.09.2018</a:t>
            </a:fld>
            <a:endParaRPr lang="en-US"/>
          </a:p>
        </p:txBody>
      </p:sp>
      <p:sp>
        <p:nvSpPr>
          <p:cNvPr id="5" name="Plassholder for bunntekst 4"/>
          <p:cNvSpPr>
            <a:spLocks noGrp="1"/>
          </p:cNvSpPr>
          <p:nvPr>
            <p:ph type="ftr" sz="quarter" idx="11"/>
          </p:nvPr>
        </p:nvSpPr>
        <p:spPr/>
        <p:txBody>
          <a:bodyPr/>
          <a:lstStyle/>
          <a:p>
            <a:r>
              <a:rPr lang="en-US" smtClean="0"/>
              <a:t>Håkon Tolsby</a:t>
            </a:r>
            <a:endParaRPr lang="en-US"/>
          </a:p>
        </p:txBody>
      </p:sp>
      <p:sp>
        <p:nvSpPr>
          <p:cNvPr id="6" name="Plassholder for lysbildenummer 5"/>
          <p:cNvSpPr>
            <a:spLocks noGrp="1"/>
          </p:cNvSpPr>
          <p:nvPr>
            <p:ph type="sldNum" sz="quarter" idx="12"/>
          </p:nvPr>
        </p:nvSpPr>
        <p:spPr/>
        <p:txBody>
          <a:bodyPr/>
          <a:lstStyle/>
          <a:p>
            <a:fld id="{1235A075-A86C-4311-BBE7-FB8D4F860DCF}" type="slidenum">
              <a:rPr lang="en-US" smtClean="0"/>
              <a:pPr/>
              <a:t>31</a:t>
            </a:fld>
            <a:endParaRPr lang="en-US"/>
          </a:p>
        </p:txBody>
      </p:sp>
    </p:spTree>
    <p:extLst>
      <p:ext uri="{BB962C8B-B14F-4D97-AF65-F5344CB8AC3E}">
        <p14:creationId xmlns:p14="http://schemas.microsoft.com/office/powerpoint/2010/main" val="5267043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t>
            </a:r>
            <a:r>
              <a:rPr lang="nb-NO" dirty="0" err="1" smtClean="0"/>
              <a:t>ibid</a:t>
            </a:r>
            <a:r>
              <a:rPr lang="nb-NO" dirty="0" smtClean="0"/>
              <a:t>)</a:t>
            </a:r>
            <a:endParaRPr lang="nb-NO" dirty="0"/>
          </a:p>
        </p:txBody>
      </p:sp>
      <p:sp>
        <p:nvSpPr>
          <p:cNvPr id="3" name="Plassholder for innhold 2"/>
          <p:cNvSpPr>
            <a:spLocks noGrp="1"/>
          </p:cNvSpPr>
          <p:nvPr>
            <p:ph idx="1"/>
          </p:nvPr>
        </p:nvSpPr>
        <p:spPr/>
        <p:txBody>
          <a:bodyPr>
            <a:normAutofit/>
          </a:bodyPr>
          <a:lstStyle/>
          <a:p>
            <a:pPr marL="0" indent="0">
              <a:buNone/>
            </a:pPr>
            <a:r>
              <a:rPr lang="nb-NO" dirty="0"/>
              <a:t>lat. forkortelse for </a:t>
            </a:r>
            <a:r>
              <a:rPr lang="nb-NO" dirty="0" err="1"/>
              <a:t>ibīdem</a:t>
            </a:r>
            <a:r>
              <a:rPr lang="nb-NO" dirty="0"/>
              <a:t>, «på samme sted</a:t>
            </a:r>
            <a:r>
              <a:rPr lang="nb-NO" dirty="0" smtClean="0"/>
              <a:t>»</a:t>
            </a:r>
          </a:p>
          <a:p>
            <a:pPr marL="0" indent="0">
              <a:buNone/>
            </a:pPr>
            <a:endParaRPr lang="nb-NO" dirty="0"/>
          </a:p>
          <a:p>
            <a:pPr marL="0" indent="0">
              <a:buNone/>
            </a:pPr>
            <a:r>
              <a:rPr lang="nb-NO" dirty="0" smtClean="0"/>
              <a:t>Brukes når samme referanse brukes flere ganger etter hverandre. </a:t>
            </a:r>
          </a:p>
          <a:p>
            <a:pPr marL="0" indent="0">
              <a:buNone/>
            </a:pPr>
            <a:endParaRPr lang="nb-NO" dirty="0"/>
          </a:p>
          <a:p>
            <a:pPr marL="0" indent="0">
              <a:buNone/>
            </a:pPr>
            <a:r>
              <a:rPr lang="nb-NO" sz="1800" smtClean="0"/>
              <a:t>Eksempel:</a:t>
            </a:r>
            <a:endParaRPr lang="nb-NO" sz="1800" dirty="0" smtClean="0"/>
          </a:p>
          <a:p>
            <a:pPr marL="0" indent="0">
              <a:buNone/>
            </a:pPr>
            <a:endParaRPr lang="nb-NO" sz="1800" dirty="0" smtClean="0"/>
          </a:p>
          <a:p>
            <a:pPr marL="0" indent="0">
              <a:buNone/>
            </a:pPr>
            <a:r>
              <a:rPr lang="nb-NO" sz="1800" dirty="0" smtClean="0"/>
              <a:t>Det undervises i akademisk skriving på alle universiteter og høgskoler (Pettersen, 2012)...</a:t>
            </a:r>
          </a:p>
          <a:p>
            <a:pPr marL="0" indent="0">
              <a:buNone/>
            </a:pPr>
            <a:r>
              <a:rPr lang="nb-NO" sz="1800" dirty="0" smtClean="0"/>
              <a:t>… Kvaliteten på studentenes innleveringer har blitt mye bedre de siste årene (</a:t>
            </a:r>
            <a:r>
              <a:rPr lang="nb-NO" sz="1800" dirty="0" err="1" smtClean="0"/>
              <a:t>ibid</a:t>
            </a:r>
            <a:r>
              <a:rPr lang="nb-NO" sz="1800" dirty="0" smtClean="0"/>
              <a:t>).</a:t>
            </a:r>
          </a:p>
          <a:p>
            <a:pPr marL="0" indent="0">
              <a:buNone/>
            </a:pPr>
            <a:endParaRPr lang="nb-NO" dirty="0" smtClean="0"/>
          </a:p>
          <a:p>
            <a:pPr marL="0" indent="0">
              <a:buNone/>
            </a:pPr>
            <a:endParaRPr lang="nb-NO" dirty="0"/>
          </a:p>
        </p:txBody>
      </p:sp>
      <p:sp>
        <p:nvSpPr>
          <p:cNvPr id="4" name="Plassholder for dato 3"/>
          <p:cNvSpPr>
            <a:spLocks noGrp="1"/>
          </p:cNvSpPr>
          <p:nvPr>
            <p:ph type="dt" sz="half" idx="10"/>
          </p:nvPr>
        </p:nvSpPr>
        <p:spPr/>
        <p:txBody>
          <a:bodyPr/>
          <a:lstStyle/>
          <a:p>
            <a:fld id="{4B1D0462-A3F8-47A6-BC75-7BB2728F2951}" type="datetime1">
              <a:rPr lang="nb-NO" smtClean="0"/>
              <a:pPr/>
              <a:t>04.09.2018</a:t>
            </a:fld>
            <a:endParaRPr lang="en-US"/>
          </a:p>
        </p:txBody>
      </p:sp>
      <p:sp>
        <p:nvSpPr>
          <p:cNvPr id="5" name="Plassholder for bunntekst 4"/>
          <p:cNvSpPr>
            <a:spLocks noGrp="1"/>
          </p:cNvSpPr>
          <p:nvPr>
            <p:ph type="ftr" sz="quarter" idx="11"/>
          </p:nvPr>
        </p:nvSpPr>
        <p:spPr/>
        <p:txBody>
          <a:bodyPr/>
          <a:lstStyle/>
          <a:p>
            <a:r>
              <a:rPr lang="en-US" smtClean="0"/>
              <a:t>Håkon Tolsby</a:t>
            </a:r>
            <a:endParaRPr lang="en-US"/>
          </a:p>
        </p:txBody>
      </p:sp>
      <p:sp>
        <p:nvSpPr>
          <p:cNvPr id="6" name="Plassholder for lysbildenummer 5"/>
          <p:cNvSpPr>
            <a:spLocks noGrp="1"/>
          </p:cNvSpPr>
          <p:nvPr>
            <p:ph type="sldNum" sz="quarter" idx="12"/>
          </p:nvPr>
        </p:nvSpPr>
        <p:spPr/>
        <p:txBody>
          <a:bodyPr/>
          <a:lstStyle/>
          <a:p>
            <a:fld id="{1235A075-A86C-4311-BBE7-FB8D4F860DCF}" type="slidenum">
              <a:rPr lang="en-US" smtClean="0"/>
              <a:pPr/>
              <a:t>32</a:t>
            </a:fld>
            <a:endParaRPr lang="en-US"/>
          </a:p>
        </p:txBody>
      </p:sp>
    </p:spTree>
    <p:extLst>
      <p:ext uri="{BB962C8B-B14F-4D97-AF65-F5344CB8AC3E}">
        <p14:creationId xmlns:p14="http://schemas.microsoft.com/office/powerpoint/2010/main" val="10332547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95288" y="188913"/>
            <a:ext cx="8229600" cy="981075"/>
          </a:xfrm>
        </p:spPr>
        <p:txBody>
          <a:bodyPr/>
          <a:lstStyle/>
          <a:p>
            <a:pPr eaLnBrk="1" hangingPunct="1"/>
            <a:r>
              <a:rPr lang="en-US" smtClean="0">
                <a:solidFill>
                  <a:schemeClr val="tx1"/>
                </a:solidFill>
              </a:rPr>
              <a:t>Korrekturlesing</a:t>
            </a:r>
          </a:p>
        </p:txBody>
      </p:sp>
      <p:sp>
        <p:nvSpPr>
          <p:cNvPr id="36867" name="Content Placeholder 4"/>
          <p:cNvSpPr>
            <a:spLocks noGrp="1"/>
          </p:cNvSpPr>
          <p:nvPr>
            <p:ph idx="1"/>
          </p:nvPr>
        </p:nvSpPr>
        <p:spPr/>
        <p:txBody>
          <a:bodyPr/>
          <a:lstStyle/>
          <a:p>
            <a:pPr>
              <a:buFontTx/>
              <a:buNone/>
            </a:pPr>
            <a:r>
              <a:rPr lang="nb-NO" sz="2000" b="1" dirty="0" smtClean="0"/>
              <a:t>Hva er korrekturlesing?</a:t>
            </a:r>
          </a:p>
          <a:p>
            <a:pPr>
              <a:buFontTx/>
              <a:buNone/>
            </a:pPr>
            <a:endParaRPr lang="en-US" sz="2000" dirty="0" smtClean="0"/>
          </a:p>
          <a:p>
            <a:r>
              <a:rPr lang="nb-NO" sz="2000" dirty="0" smtClean="0"/>
              <a:t>Korrekturlesing innebærer å sjekke innholdet og måten du skriver på. </a:t>
            </a:r>
            <a:br>
              <a:rPr lang="nb-NO" sz="2000" dirty="0" smtClean="0"/>
            </a:br>
            <a:r>
              <a:rPr lang="nb-NO" sz="2000" dirty="0" smtClean="0"/>
              <a:t>Du leser korrektur når du ser etter skrivefeil, stavefeil og grammatiske feil. Du må korrekturlese for å være sikker på at det du skriver oppfyller kravene til oppgaven.</a:t>
            </a:r>
            <a:r>
              <a:rPr lang="en-US" sz="2000" dirty="0" smtClean="0"/>
              <a:t> </a:t>
            </a:r>
          </a:p>
          <a:p>
            <a:endParaRPr lang="en-US" sz="2000" dirty="0" smtClean="0"/>
          </a:p>
          <a:p>
            <a:r>
              <a:rPr lang="nb-NO" sz="2000" dirty="0" smtClean="0"/>
              <a:t>Korrekturlesing er det siste stadium i skriveprosessen</a:t>
            </a:r>
            <a:endParaRPr lang="en-US" sz="2000" dirty="0" smtClean="0"/>
          </a:p>
          <a:p>
            <a:endParaRPr lang="en-US" sz="2000" dirty="0" smtClean="0"/>
          </a:p>
        </p:txBody>
      </p:sp>
    </p:spTree>
    <p:extLst>
      <p:ext uri="{BB962C8B-B14F-4D97-AF65-F5344CB8AC3E}">
        <p14:creationId xmlns:p14="http://schemas.microsoft.com/office/powerpoint/2010/main" val="4928545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endParaRPr lang="en-US" smtClean="0"/>
          </a:p>
        </p:txBody>
      </p:sp>
      <p:sp>
        <p:nvSpPr>
          <p:cNvPr id="39939" name="Content Placeholder 4"/>
          <p:cNvSpPr>
            <a:spLocks noGrp="1"/>
          </p:cNvSpPr>
          <p:nvPr>
            <p:ph idx="1"/>
          </p:nvPr>
        </p:nvSpPr>
        <p:spPr/>
        <p:txBody>
          <a:bodyPr/>
          <a:lstStyle/>
          <a:p>
            <a:pPr>
              <a:buFontTx/>
              <a:buNone/>
            </a:pPr>
            <a:r>
              <a:rPr lang="en-US" sz="2000" smtClean="0"/>
              <a:t>Referanser:</a:t>
            </a:r>
          </a:p>
          <a:p>
            <a:pPr>
              <a:buFontTx/>
              <a:buNone/>
            </a:pPr>
            <a:r>
              <a:rPr lang="en-US" sz="2000" smtClean="0"/>
              <a:t>Chreswell, John W. (1998). </a:t>
            </a:r>
            <a:r>
              <a:rPr lang="en-US" sz="2000" i="1" smtClean="0"/>
              <a:t>Qualitative Inquiry and Research Design Choosing Among Five Traditions</a:t>
            </a:r>
            <a:r>
              <a:rPr lang="en-US" sz="2000" smtClean="0"/>
              <a:t>. California: Sage Publications. </a:t>
            </a:r>
            <a:endParaRPr lang="en-US" sz="2000" i="1" smtClean="0"/>
          </a:p>
        </p:txBody>
      </p:sp>
    </p:spTree>
    <p:extLst>
      <p:ext uri="{BB962C8B-B14F-4D97-AF65-F5344CB8AC3E}">
        <p14:creationId xmlns:p14="http://schemas.microsoft.com/office/powerpoint/2010/main" val="331333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95288" y="188913"/>
            <a:ext cx="8229600" cy="981075"/>
          </a:xfrm>
        </p:spPr>
        <p:txBody>
          <a:bodyPr/>
          <a:lstStyle/>
          <a:p>
            <a:pPr eaLnBrk="1" hangingPunct="1"/>
            <a:r>
              <a:rPr lang="en-US" smtClean="0">
                <a:solidFill>
                  <a:schemeClr val="tx1"/>
                </a:solidFill>
              </a:rPr>
              <a:t>Teksten</a:t>
            </a:r>
          </a:p>
        </p:txBody>
      </p:sp>
      <p:sp>
        <p:nvSpPr>
          <p:cNvPr id="23555" name="Rectangle 3"/>
          <p:cNvSpPr>
            <a:spLocks noGrp="1" noChangeArrowheads="1"/>
          </p:cNvSpPr>
          <p:nvPr>
            <p:ph type="body" idx="1"/>
          </p:nvPr>
        </p:nvSpPr>
        <p:spPr>
          <a:xfrm>
            <a:off x="457200" y="1855788"/>
            <a:ext cx="8077200" cy="3402012"/>
          </a:xfrm>
        </p:spPr>
        <p:txBody>
          <a:bodyPr/>
          <a:lstStyle/>
          <a:p>
            <a:pPr eaLnBrk="1" hangingPunct="1"/>
            <a:r>
              <a:rPr lang="en-US" smtClean="0"/>
              <a:t>Har en forfatter</a:t>
            </a:r>
          </a:p>
          <a:p>
            <a:pPr eaLnBrk="1" hangingPunct="1"/>
            <a:r>
              <a:rPr lang="en-US" smtClean="0"/>
              <a:t>Har en leser</a:t>
            </a:r>
          </a:p>
          <a:p>
            <a:pPr eaLnBrk="1" hangingPunct="1"/>
            <a:r>
              <a:rPr lang="en-US" smtClean="0"/>
              <a:t>Ønsker å oppnå noe med teksten</a:t>
            </a:r>
          </a:p>
          <a:p>
            <a:pPr eaLnBrk="1" hangingPunct="1"/>
            <a:r>
              <a:rPr lang="en-US" smtClean="0"/>
              <a:t>Dårlig tekst mister lesere</a:t>
            </a:r>
          </a:p>
        </p:txBody>
      </p:sp>
    </p:spTree>
    <p:extLst>
      <p:ext uri="{BB962C8B-B14F-4D97-AF65-F5344CB8AC3E}">
        <p14:creationId xmlns:p14="http://schemas.microsoft.com/office/powerpoint/2010/main" val="34084901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Problemformulering</a:t>
            </a:r>
          </a:p>
        </p:txBody>
      </p:sp>
      <p:sp>
        <p:nvSpPr>
          <p:cNvPr id="3" name="Plassholder for innhold 2"/>
          <p:cNvSpPr>
            <a:spLocks noGrp="1"/>
          </p:cNvSpPr>
          <p:nvPr>
            <p:ph idx="1"/>
          </p:nvPr>
        </p:nvSpPr>
        <p:spPr/>
        <p:txBody>
          <a:bodyPr/>
          <a:lstStyle/>
          <a:p>
            <a:endParaRPr lang="nb-NO" b="1" dirty="0"/>
          </a:p>
          <a:p>
            <a:pPr marL="0" indent="0">
              <a:buNone/>
            </a:pPr>
            <a:r>
              <a:rPr lang="nb-NO" dirty="0"/>
              <a:t>Ethvert akademisk arbeid starter med en problemformulering. </a:t>
            </a:r>
            <a:endParaRPr lang="nb-NO" dirty="0" smtClean="0"/>
          </a:p>
          <a:p>
            <a:pPr marL="0" indent="0">
              <a:buNone/>
            </a:pPr>
            <a:r>
              <a:rPr lang="nb-NO" dirty="0"/>
              <a:t>P</a:t>
            </a:r>
            <a:r>
              <a:rPr lang="nb-NO" dirty="0" smtClean="0"/>
              <a:t>roblemformuleringen tar </a:t>
            </a:r>
            <a:r>
              <a:rPr lang="nb-NO" dirty="0"/>
              <a:t>utgangspunkt i noe </a:t>
            </a:r>
            <a:r>
              <a:rPr lang="nb-NO" dirty="0" smtClean="0"/>
              <a:t>du undrer </a:t>
            </a:r>
            <a:r>
              <a:rPr lang="nb-NO" dirty="0"/>
              <a:t>deg over, noe du vil undersøke nærmere, og noe du vil formidle </a:t>
            </a:r>
            <a:r>
              <a:rPr lang="nb-NO" dirty="0" smtClean="0"/>
              <a:t>til andre </a:t>
            </a:r>
            <a:r>
              <a:rPr lang="nb-NO" dirty="0"/>
              <a:t>i en tekst (artikkel, rapport, avhandling etc.)</a:t>
            </a:r>
          </a:p>
        </p:txBody>
      </p:sp>
      <p:sp>
        <p:nvSpPr>
          <p:cNvPr id="4" name="Plassholder for dato 3"/>
          <p:cNvSpPr>
            <a:spLocks noGrp="1"/>
          </p:cNvSpPr>
          <p:nvPr>
            <p:ph type="dt" sz="half" idx="10"/>
          </p:nvPr>
        </p:nvSpPr>
        <p:spPr/>
        <p:txBody>
          <a:bodyPr/>
          <a:lstStyle/>
          <a:p>
            <a:fld id="{4B1D0462-A3F8-47A6-BC75-7BB2728F2951}" type="datetime1">
              <a:rPr lang="nb-NO" smtClean="0"/>
              <a:pPr/>
              <a:t>04.09.2018</a:t>
            </a:fld>
            <a:endParaRPr lang="en-US"/>
          </a:p>
        </p:txBody>
      </p:sp>
      <p:sp>
        <p:nvSpPr>
          <p:cNvPr id="5" name="Plassholder for bunntekst 4"/>
          <p:cNvSpPr>
            <a:spLocks noGrp="1"/>
          </p:cNvSpPr>
          <p:nvPr>
            <p:ph type="ftr" sz="quarter" idx="11"/>
          </p:nvPr>
        </p:nvSpPr>
        <p:spPr/>
        <p:txBody>
          <a:bodyPr/>
          <a:lstStyle/>
          <a:p>
            <a:r>
              <a:rPr lang="en-US" smtClean="0"/>
              <a:t>Håkon Tolsby</a:t>
            </a:r>
            <a:endParaRPr lang="en-US"/>
          </a:p>
        </p:txBody>
      </p:sp>
      <p:sp>
        <p:nvSpPr>
          <p:cNvPr id="6" name="Plassholder for lysbildenummer 5"/>
          <p:cNvSpPr>
            <a:spLocks noGrp="1"/>
          </p:cNvSpPr>
          <p:nvPr>
            <p:ph type="sldNum" sz="quarter" idx="12"/>
          </p:nvPr>
        </p:nvSpPr>
        <p:spPr/>
        <p:txBody>
          <a:bodyPr/>
          <a:lstStyle/>
          <a:p>
            <a:fld id="{1235A075-A86C-4311-BBE7-FB8D4F860DCF}" type="slidenum">
              <a:rPr lang="en-US" smtClean="0"/>
              <a:pPr/>
              <a:t>5</a:t>
            </a:fld>
            <a:endParaRPr lang="en-US"/>
          </a:p>
        </p:txBody>
      </p:sp>
    </p:spTree>
    <p:extLst>
      <p:ext uri="{BB962C8B-B14F-4D97-AF65-F5344CB8AC3E}">
        <p14:creationId xmlns:p14="http://schemas.microsoft.com/office/powerpoint/2010/main" val="982731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dirty="0"/>
              <a:t>Slik bruker du </a:t>
            </a:r>
            <a:r>
              <a:rPr lang="nb-NO" dirty="0" smtClean="0"/>
              <a:t>problemformuleringen</a:t>
            </a:r>
            <a:endParaRPr lang="nb-NO" dirty="0"/>
          </a:p>
        </p:txBody>
      </p:sp>
      <p:sp>
        <p:nvSpPr>
          <p:cNvPr id="3" name="Plassholder for innhold 2"/>
          <p:cNvSpPr>
            <a:spLocks noGrp="1"/>
          </p:cNvSpPr>
          <p:nvPr>
            <p:ph idx="1"/>
          </p:nvPr>
        </p:nvSpPr>
        <p:spPr/>
        <p:txBody>
          <a:bodyPr>
            <a:normAutofit fontScale="92500" lnSpcReduction="10000"/>
          </a:bodyPr>
          <a:lstStyle/>
          <a:p>
            <a:r>
              <a:rPr lang="nb-NO" dirty="0" smtClean="0"/>
              <a:t>Teksten </a:t>
            </a:r>
            <a:r>
              <a:rPr lang="nb-NO" dirty="0"/>
              <a:t>du skriver skal hele tiden være relevant for </a:t>
            </a:r>
            <a:r>
              <a:rPr lang="nb-NO" dirty="0" smtClean="0"/>
              <a:t>problemformuleringen.</a:t>
            </a:r>
          </a:p>
          <a:p>
            <a:r>
              <a:rPr lang="nb-NO" dirty="0" smtClean="0"/>
              <a:t>Kildene </a:t>
            </a:r>
            <a:r>
              <a:rPr lang="nb-NO" dirty="0"/>
              <a:t>du bruker skal kunne knyttes til </a:t>
            </a:r>
            <a:r>
              <a:rPr lang="nb-NO" dirty="0" smtClean="0"/>
              <a:t>problemformuleringen.</a:t>
            </a:r>
          </a:p>
          <a:p>
            <a:r>
              <a:rPr lang="nb-NO" dirty="0" smtClean="0"/>
              <a:t>I </a:t>
            </a:r>
            <a:r>
              <a:rPr lang="nb-NO" dirty="0"/>
              <a:t>konklusjonen skal du besvare spørsmålene i problemformuleringen.</a:t>
            </a:r>
          </a:p>
          <a:p>
            <a:endParaRPr lang="nb-NO" dirty="0" smtClean="0"/>
          </a:p>
          <a:p>
            <a:pPr marL="0" indent="0">
              <a:buNone/>
            </a:pPr>
            <a:r>
              <a:rPr lang="nb-NO" dirty="0" smtClean="0"/>
              <a:t>Problemformuleringen </a:t>
            </a:r>
            <a:r>
              <a:rPr lang="nb-NO" dirty="0"/>
              <a:t>er prosjektets og tekstens røde tråd. Opplysninger som ikke bidrar til </a:t>
            </a:r>
            <a:r>
              <a:rPr lang="nb-NO" dirty="0" smtClean="0"/>
              <a:t>å besvare </a:t>
            </a:r>
            <a:r>
              <a:rPr lang="nb-NO" dirty="0"/>
              <a:t>de spørsmålene som du stiller i problemformuleringen, har ingen plass </a:t>
            </a:r>
            <a:r>
              <a:rPr lang="nb-NO" dirty="0" smtClean="0"/>
              <a:t>i prosjektet/teksten</a:t>
            </a:r>
            <a:r>
              <a:rPr lang="nb-NO" dirty="0"/>
              <a:t>.</a:t>
            </a:r>
          </a:p>
        </p:txBody>
      </p:sp>
      <p:sp>
        <p:nvSpPr>
          <p:cNvPr id="4" name="Plassholder for dato 3"/>
          <p:cNvSpPr>
            <a:spLocks noGrp="1"/>
          </p:cNvSpPr>
          <p:nvPr>
            <p:ph type="dt" sz="half" idx="10"/>
          </p:nvPr>
        </p:nvSpPr>
        <p:spPr/>
        <p:txBody>
          <a:bodyPr/>
          <a:lstStyle/>
          <a:p>
            <a:fld id="{4B1D0462-A3F8-47A6-BC75-7BB2728F2951}" type="datetime1">
              <a:rPr lang="nb-NO" smtClean="0"/>
              <a:pPr/>
              <a:t>04.09.2018</a:t>
            </a:fld>
            <a:endParaRPr lang="en-US"/>
          </a:p>
        </p:txBody>
      </p:sp>
      <p:sp>
        <p:nvSpPr>
          <p:cNvPr id="5" name="Plassholder for bunntekst 4"/>
          <p:cNvSpPr>
            <a:spLocks noGrp="1"/>
          </p:cNvSpPr>
          <p:nvPr>
            <p:ph type="ftr" sz="quarter" idx="11"/>
          </p:nvPr>
        </p:nvSpPr>
        <p:spPr/>
        <p:txBody>
          <a:bodyPr/>
          <a:lstStyle/>
          <a:p>
            <a:r>
              <a:rPr lang="en-US" smtClean="0"/>
              <a:t>Håkon Tolsby</a:t>
            </a:r>
            <a:endParaRPr lang="en-US"/>
          </a:p>
        </p:txBody>
      </p:sp>
      <p:sp>
        <p:nvSpPr>
          <p:cNvPr id="6" name="Plassholder for lysbildenummer 5"/>
          <p:cNvSpPr>
            <a:spLocks noGrp="1"/>
          </p:cNvSpPr>
          <p:nvPr>
            <p:ph type="sldNum" sz="quarter" idx="12"/>
          </p:nvPr>
        </p:nvSpPr>
        <p:spPr/>
        <p:txBody>
          <a:bodyPr/>
          <a:lstStyle/>
          <a:p>
            <a:fld id="{1235A075-A86C-4311-BBE7-FB8D4F860DCF}" type="slidenum">
              <a:rPr lang="en-US" smtClean="0"/>
              <a:pPr/>
              <a:t>6</a:t>
            </a:fld>
            <a:endParaRPr lang="en-US"/>
          </a:p>
        </p:txBody>
      </p:sp>
    </p:spTree>
    <p:extLst>
      <p:ext uri="{BB962C8B-B14F-4D97-AF65-F5344CB8AC3E}">
        <p14:creationId xmlns:p14="http://schemas.microsoft.com/office/powerpoint/2010/main" val="2360033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95288" y="188913"/>
            <a:ext cx="8229600" cy="981075"/>
          </a:xfrm>
        </p:spPr>
        <p:txBody>
          <a:bodyPr/>
          <a:lstStyle/>
          <a:p>
            <a:pPr eaLnBrk="1" hangingPunct="1"/>
            <a:r>
              <a:rPr lang="en-US" smtClean="0">
                <a:solidFill>
                  <a:schemeClr val="tx1"/>
                </a:solidFill>
              </a:rPr>
              <a:t>Kilder</a:t>
            </a:r>
          </a:p>
        </p:txBody>
      </p:sp>
      <p:sp>
        <p:nvSpPr>
          <p:cNvPr id="41987" name="Rectangle 3"/>
          <p:cNvSpPr>
            <a:spLocks noGrp="1" noChangeArrowheads="1"/>
          </p:cNvSpPr>
          <p:nvPr>
            <p:ph type="body" idx="1"/>
          </p:nvPr>
        </p:nvSpPr>
        <p:spPr>
          <a:xfrm>
            <a:off x="457200" y="1447800"/>
            <a:ext cx="8229600" cy="4525963"/>
          </a:xfrm>
        </p:spPr>
        <p:txBody>
          <a:bodyPr/>
          <a:lstStyle/>
          <a:p>
            <a:pPr eaLnBrk="1" hangingPunct="1"/>
            <a:r>
              <a:rPr lang="en-US" dirty="0" err="1" smtClean="0"/>
              <a:t>Typiske</a:t>
            </a:r>
            <a:r>
              <a:rPr lang="en-US" dirty="0" smtClean="0"/>
              <a:t> </a:t>
            </a:r>
            <a:r>
              <a:rPr lang="en-US" dirty="0" err="1" smtClean="0"/>
              <a:t>kilder</a:t>
            </a:r>
            <a:endParaRPr lang="en-US" dirty="0" smtClean="0"/>
          </a:p>
          <a:p>
            <a:pPr lvl="1" eaLnBrk="1" hangingPunct="1"/>
            <a:r>
              <a:rPr lang="nb-NO" dirty="0" smtClean="0"/>
              <a:t>bøker, </a:t>
            </a:r>
            <a:r>
              <a:rPr lang="nb-NO" dirty="0" err="1" smtClean="0"/>
              <a:t>vitenskaplige</a:t>
            </a:r>
            <a:r>
              <a:rPr lang="nb-NO" dirty="0" smtClean="0"/>
              <a:t> artikler, </a:t>
            </a:r>
            <a:r>
              <a:rPr lang="nb-NO" dirty="0" err="1" smtClean="0"/>
              <a:t>vitenskaplige</a:t>
            </a:r>
            <a:r>
              <a:rPr lang="nb-NO" dirty="0" smtClean="0"/>
              <a:t> avhandlinger (</a:t>
            </a:r>
            <a:r>
              <a:rPr lang="nb-NO" dirty="0" err="1" smtClean="0"/>
              <a:t>dr.grad</a:t>
            </a:r>
            <a:r>
              <a:rPr lang="nb-NO" dirty="0" smtClean="0"/>
              <a:t>, </a:t>
            </a:r>
            <a:r>
              <a:rPr lang="nb-NO" dirty="0" err="1" smtClean="0"/>
              <a:t>masteroppg</a:t>
            </a:r>
            <a:r>
              <a:rPr lang="nb-NO" dirty="0" smtClean="0"/>
              <a:t>), oppslagsverk, forskningsrapporter og internettkilder</a:t>
            </a:r>
          </a:p>
          <a:p>
            <a:pPr marL="0" indent="0" eaLnBrk="1" hangingPunct="1">
              <a:buNone/>
            </a:pPr>
            <a:endParaRPr lang="en-US" dirty="0" smtClean="0"/>
          </a:p>
        </p:txBody>
      </p:sp>
    </p:spTree>
    <p:extLst>
      <p:ext uri="{BB962C8B-B14F-4D97-AF65-F5344CB8AC3E}">
        <p14:creationId xmlns:p14="http://schemas.microsoft.com/office/powerpoint/2010/main" val="2627339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95288" y="188913"/>
            <a:ext cx="8229600" cy="981075"/>
          </a:xfrm>
        </p:spPr>
        <p:txBody>
          <a:bodyPr/>
          <a:lstStyle/>
          <a:p>
            <a:pPr eaLnBrk="1" hangingPunct="1"/>
            <a:r>
              <a:rPr lang="en-US" smtClean="0">
                <a:solidFill>
                  <a:schemeClr val="tx1"/>
                </a:solidFill>
              </a:rPr>
              <a:t>Sortering av kilder</a:t>
            </a:r>
          </a:p>
        </p:txBody>
      </p:sp>
      <p:sp>
        <p:nvSpPr>
          <p:cNvPr id="43011" name="Rectangle 3"/>
          <p:cNvSpPr>
            <a:spLocks noGrp="1" noChangeArrowheads="1"/>
          </p:cNvSpPr>
          <p:nvPr>
            <p:ph type="body" idx="1"/>
          </p:nvPr>
        </p:nvSpPr>
        <p:spPr>
          <a:xfrm>
            <a:off x="457200" y="1447800"/>
            <a:ext cx="7848600" cy="4038600"/>
          </a:xfrm>
        </p:spPr>
        <p:txBody>
          <a:bodyPr/>
          <a:lstStyle/>
          <a:p>
            <a:pPr eaLnBrk="1" hangingPunct="1"/>
            <a:r>
              <a:rPr lang="en-US" smtClean="0"/>
              <a:t>Bruk problemformuleringen aktivt</a:t>
            </a:r>
          </a:p>
          <a:p>
            <a:pPr eaLnBrk="1" hangingPunct="1"/>
            <a:r>
              <a:rPr lang="en-US" smtClean="0"/>
              <a:t>Viktig å kunne forkaste kilder</a:t>
            </a:r>
          </a:p>
          <a:p>
            <a:pPr eaLnBrk="1" hangingPunct="1"/>
            <a:r>
              <a:rPr lang="en-US" smtClean="0"/>
              <a:t>Vær kritisk til kilder</a:t>
            </a:r>
          </a:p>
          <a:p>
            <a:pPr eaLnBrk="1" hangingPunct="1"/>
            <a:r>
              <a:rPr lang="en-US" smtClean="0"/>
              <a:t>Husk gjennfinning av kilder</a:t>
            </a:r>
          </a:p>
          <a:p>
            <a:pPr eaLnBrk="1" hangingPunct="1"/>
            <a:r>
              <a:rPr lang="en-US" smtClean="0"/>
              <a:t>Ta notater</a:t>
            </a:r>
          </a:p>
          <a:p>
            <a:pPr eaLnBrk="1" hangingPunct="1"/>
            <a:r>
              <a:rPr lang="en-US" smtClean="0"/>
              <a:t>Ikke kom på villspor</a:t>
            </a:r>
          </a:p>
          <a:p>
            <a:pPr eaLnBrk="1" hangingPunct="1"/>
            <a:endParaRPr lang="en-US" smtClean="0"/>
          </a:p>
          <a:p>
            <a:pPr eaLnBrk="1" hangingPunct="1"/>
            <a:endParaRPr lang="en-US" smtClean="0"/>
          </a:p>
          <a:p>
            <a:pPr eaLnBrk="1" hangingPunct="1"/>
            <a:endParaRPr lang="en-US" smtClean="0"/>
          </a:p>
        </p:txBody>
      </p:sp>
    </p:spTree>
    <p:extLst>
      <p:ext uri="{BB962C8B-B14F-4D97-AF65-F5344CB8AC3E}">
        <p14:creationId xmlns:p14="http://schemas.microsoft.com/office/powerpoint/2010/main" val="3979302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95288" y="188913"/>
            <a:ext cx="8229600" cy="981075"/>
          </a:xfrm>
        </p:spPr>
        <p:txBody>
          <a:bodyPr/>
          <a:lstStyle/>
          <a:p>
            <a:pPr eaLnBrk="1" hangingPunct="1"/>
            <a:r>
              <a:rPr lang="en-US" smtClean="0">
                <a:solidFill>
                  <a:schemeClr val="tx1"/>
                </a:solidFill>
              </a:rPr>
              <a:t>Kilder</a:t>
            </a:r>
          </a:p>
        </p:txBody>
      </p:sp>
      <p:sp>
        <p:nvSpPr>
          <p:cNvPr id="44035" name="Rectangle 3"/>
          <p:cNvSpPr>
            <a:spLocks noGrp="1" noChangeArrowheads="1"/>
          </p:cNvSpPr>
          <p:nvPr>
            <p:ph type="body" idx="1"/>
          </p:nvPr>
        </p:nvSpPr>
        <p:spPr>
          <a:xfrm>
            <a:off x="457200" y="1484784"/>
            <a:ext cx="8229600" cy="4687416"/>
          </a:xfrm>
        </p:spPr>
        <p:txBody>
          <a:bodyPr/>
          <a:lstStyle/>
          <a:p>
            <a:pPr eaLnBrk="1" hangingPunct="1"/>
            <a:r>
              <a:rPr lang="en-US" dirty="0" err="1" smtClean="0"/>
              <a:t>Kritisk</a:t>
            </a:r>
            <a:r>
              <a:rPr lang="en-US" dirty="0" smtClean="0"/>
              <a:t> </a:t>
            </a:r>
            <a:r>
              <a:rPr lang="en-US" dirty="0" err="1" smtClean="0"/>
              <a:t>kildebruk</a:t>
            </a:r>
            <a:r>
              <a:rPr lang="en-US" dirty="0" smtClean="0"/>
              <a:t> - </a:t>
            </a:r>
            <a:r>
              <a:rPr lang="en-US" dirty="0" err="1" smtClean="0"/>
              <a:t>internettvett</a:t>
            </a:r>
            <a:endParaRPr lang="en-US" dirty="0" smtClean="0"/>
          </a:p>
          <a:p>
            <a:pPr lvl="1" eaLnBrk="1" hangingPunct="1"/>
            <a:r>
              <a:rPr lang="en-US" dirty="0" err="1" smtClean="0"/>
              <a:t>Bruk</a:t>
            </a:r>
            <a:r>
              <a:rPr lang="en-US" dirty="0" smtClean="0"/>
              <a:t> </a:t>
            </a:r>
            <a:r>
              <a:rPr lang="en-US" dirty="0" err="1" smtClean="0"/>
              <a:t>av</a:t>
            </a:r>
            <a:r>
              <a:rPr lang="en-US" dirty="0" smtClean="0"/>
              <a:t> Wikipedia</a:t>
            </a:r>
          </a:p>
          <a:p>
            <a:pPr lvl="2" eaLnBrk="1" hangingPunct="1"/>
            <a:r>
              <a:rPr lang="en-US" dirty="0" err="1" smtClean="0"/>
              <a:t>Er</a:t>
            </a:r>
            <a:r>
              <a:rPr lang="en-US" dirty="0" smtClean="0"/>
              <a:t> </a:t>
            </a:r>
            <a:r>
              <a:rPr lang="en-US" dirty="0" err="1" smtClean="0"/>
              <a:t>forfatteren</a:t>
            </a:r>
            <a:r>
              <a:rPr lang="en-US" dirty="0" smtClean="0"/>
              <a:t> </a:t>
            </a:r>
            <a:r>
              <a:rPr lang="en-US" dirty="0" err="1" smtClean="0"/>
              <a:t>troverdig</a:t>
            </a:r>
            <a:r>
              <a:rPr lang="en-US" dirty="0" smtClean="0"/>
              <a:t>?</a:t>
            </a:r>
          </a:p>
          <a:p>
            <a:pPr lvl="2" eaLnBrk="1" hangingPunct="1"/>
            <a:r>
              <a:rPr lang="en-US" dirty="0" err="1" smtClean="0"/>
              <a:t>Brukes</a:t>
            </a:r>
            <a:r>
              <a:rPr lang="en-US" dirty="0" smtClean="0"/>
              <a:t> </a:t>
            </a:r>
            <a:r>
              <a:rPr lang="en-US" dirty="0" err="1" smtClean="0"/>
              <a:t>kilden</a:t>
            </a:r>
            <a:r>
              <a:rPr lang="en-US" dirty="0" smtClean="0"/>
              <a:t> </a:t>
            </a:r>
            <a:r>
              <a:rPr lang="en-US" dirty="0" err="1" smtClean="0"/>
              <a:t>av</a:t>
            </a:r>
            <a:r>
              <a:rPr lang="en-US" dirty="0" smtClean="0"/>
              <a:t> </a:t>
            </a:r>
            <a:r>
              <a:rPr lang="en-US" dirty="0" err="1" smtClean="0"/>
              <a:t>andre</a:t>
            </a:r>
            <a:r>
              <a:rPr lang="en-US" dirty="0" smtClean="0"/>
              <a:t>?</a:t>
            </a:r>
          </a:p>
          <a:p>
            <a:pPr lvl="2" eaLnBrk="1" hangingPunct="1"/>
            <a:r>
              <a:rPr lang="en-US" dirty="0" err="1" smtClean="0"/>
              <a:t>Hvilke</a:t>
            </a:r>
            <a:r>
              <a:rPr lang="en-US" dirty="0" smtClean="0"/>
              <a:t> </a:t>
            </a:r>
            <a:r>
              <a:rPr lang="en-US" dirty="0" err="1" smtClean="0"/>
              <a:t>andre</a:t>
            </a:r>
            <a:r>
              <a:rPr lang="en-US" dirty="0" smtClean="0"/>
              <a:t> </a:t>
            </a:r>
            <a:r>
              <a:rPr lang="en-US" dirty="0" err="1" smtClean="0"/>
              <a:t>refererer</a:t>
            </a:r>
            <a:r>
              <a:rPr lang="en-US" dirty="0" smtClean="0"/>
              <a:t> </a:t>
            </a:r>
            <a:r>
              <a:rPr lang="en-US" dirty="0" err="1" smtClean="0"/>
              <a:t>Wikipediaartikkelen</a:t>
            </a:r>
            <a:r>
              <a:rPr lang="en-US" dirty="0" smtClean="0"/>
              <a:t> </a:t>
            </a:r>
            <a:r>
              <a:rPr lang="en-US" dirty="0" err="1" smtClean="0"/>
              <a:t>til</a:t>
            </a:r>
            <a:r>
              <a:rPr lang="en-US" dirty="0" smtClean="0"/>
              <a:t>?</a:t>
            </a:r>
          </a:p>
          <a:p>
            <a:pPr lvl="3" eaLnBrk="1" hangingPunct="1"/>
            <a:r>
              <a:rPr lang="en-US" dirty="0" err="1" smtClean="0"/>
              <a:t>Er</a:t>
            </a:r>
            <a:r>
              <a:rPr lang="en-US" dirty="0" smtClean="0"/>
              <a:t> </a:t>
            </a:r>
            <a:r>
              <a:rPr lang="en-US" dirty="0" err="1" smtClean="0"/>
              <a:t>disse</a:t>
            </a:r>
            <a:r>
              <a:rPr lang="en-US" dirty="0" smtClean="0"/>
              <a:t> </a:t>
            </a:r>
            <a:r>
              <a:rPr lang="en-US" dirty="0" err="1" smtClean="0"/>
              <a:t>troverdige</a:t>
            </a:r>
            <a:r>
              <a:rPr lang="en-US" dirty="0" smtClean="0"/>
              <a:t> ?</a:t>
            </a:r>
          </a:p>
          <a:p>
            <a:pPr lvl="1" eaLnBrk="1" hangingPunct="1"/>
            <a:r>
              <a:rPr lang="en-US" dirty="0" smtClean="0"/>
              <a:t>Andre </a:t>
            </a:r>
            <a:r>
              <a:rPr lang="en-US" dirty="0" err="1" smtClean="0"/>
              <a:t>internettkilder</a:t>
            </a:r>
            <a:endParaRPr lang="en-US" dirty="0" smtClean="0"/>
          </a:p>
          <a:p>
            <a:pPr lvl="2" eaLnBrk="1" hangingPunct="1"/>
            <a:r>
              <a:rPr lang="en-US" dirty="0" err="1" smtClean="0"/>
              <a:t>Er</a:t>
            </a:r>
            <a:r>
              <a:rPr lang="en-US" dirty="0" smtClean="0"/>
              <a:t> de </a:t>
            </a:r>
            <a:r>
              <a:rPr lang="en-US" dirty="0" err="1" smtClean="0"/>
              <a:t>som</a:t>
            </a:r>
            <a:r>
              <a:rPr lang="en-US" dirty="0" smtClean="0"/>
              <a:t> </a:t>
            </a:r>
            <a:r>
              <a:rPr lang="en-US" dirty="0" err="1" smtClean="0"/>
              <a:t>stå</a:t>
            </a:r>
            <a:r>
              <a:rPr lang="en-US" dirty="0" smtClean="0"/>
              <a:t> </a:t>
            </a:r>
            <a:r>
              <a:rPr lang="en-US" dirty="0" err="1" smtClean="0"/>
              <a:t>bak</a:t>
            </a:r>
            <a:r>
              <a:rPr lang="en-US" dirty="0" smtClean="0"/>
              <a:t> </a:t>
            </a:r>
            <a:r>
              <a:rPr lang="en-US" dirty="0" err="1" smtClean="0"/>
              <a:t>sidene</a:t>
            </a:r>
            <a:r>
              <a:rPr lang="en-US" dirty="0" smtClean="0"/>
              <a:t> </a:t>
            </a:r>
            <a:r>
              <a:rPr lang="en-US" dirty="0" err="1" smtClean="0"/>
              <a:t>troverdige</a:t>
            </a:r>
            <a:r>
              <a:rPr lang="en-US" dirty="0" smtClean="0"/>
              <a:t> ?</a:t>
            </a:r>
          </a:p>
          <a:p>
            <a:pPr lvl="2" eaLnBrk="1" hangingPunct="1"/>
            <a:r>
              <a:rPr lang="en-US" dirty="0" err="1" smtClean="0"/>
              <a:t>Hva</a:t>
            </a:r>
            <a:r>
              <a:rPr lang="en-US" dirty="0" smtClean="0"/>
              <a:t> </a:t>
            </a:r>
            <a:r>
              <a:rPr lang="en-US" dirty="0" err="1" smtClean="0"/>
              <a:t>er</a:t>
            </a:r>
            <a:r>
              <a:rPr lang="en-US" dirty="0" smtClean="0"/>
              <a:t> </a:t>
            </a:r>
            <a:r>
              <a:rPr lang="en-US" dirty="0" err="1" smtClean="0"/>
              <a:t>det</a:t>
            </a:r>
            <a:r>
              <a:rPr lang="en-US" dirty="0" smtClean="0"/>
              <a:t> </a:t>
            </a:r>
            <a:r>
              <a:rPr lang="en-US" dirty="0" err="1" smtClean="0"/>
              <a:t>som</a:t>
            </a:r>
            <a:r>
              <a:rPr lang="en-US" dirty="0" smtClean="0"/>
              <a:t> </a:t>
            </a:r>
            <a:r>
              <a:rPr lang="en-US" dirty="0" err="1" smtClean="0"/>
              <a:t>beskrives</a:t>
            </a:r>
            <a:r>
              <a:rPr lang="en-US" dirty="0" smtClean="0"/>
              <a:t>/</a:t>
            </a:r>
            <a:r>
              <a:rPr lang="en-US" dirty="0" err="1" smtClean="0"/>
              <a:t>forklares</a:t>
            </a:r>
            <a:r>
              <a:rPr lang="en-US" dirty="0" smtClean="0"/>
              <a:t>?</a:t>
            </a:r>
          </a:p>
          <a:p>
            <a:pPr lvl="2" eaLnBrk="1" hangingPunct="1"/>
            <a:r>
              <a:rPr lang="en-US" dirty="0" err="1" smtClean="0"/>
              <a:t>Hvilke</a:t>
            </a:r>
            <a:r>
              <a:rPr lang="en-US" dirty="0" smtClean="0"/>
              <a:t> </a:t>
            </a:r>
            <a:r>
              <a:rPr lang="en-US" dirty="0" err="1" smtClean="0"/>
              <a:t>andre</a:t>
            </a:r>
            <a:r>
              <a:rPr lang="en-US" dirty="0" smtClean="0"/>
              <a:t> </a:t>
            </a:r>
            <a:r>
              <a:rPr lang="en-US" dirty="0" err="1" smtClean="0"/>
              <a:t>refererer</a:t>
            </a:r>
            <a:r>
              <a:rPr lang="en-US" dirty="0" smtClean="0"/>
              <a:t> </a:t>
            </a:r>
            <a:r>
              <a:rPr lang="en-US" dirty="0" err="1" smtClean="0"/>
              <a:t>sidene</a:t>
            </a:r>
            <a:r>
              <a:rPr lang="en-US" dirty="0" smtClean="0"/>
              <a:t> </a:t>
            </a:r>
            <a:r>
              <a:rPr lang="en-US" dirty="0" err="1" smtClean="0"/>
              <a:t>til</a:t>
            </a:r>
            <a:r>
              <a:rPr lang="en-US" dirty="0" smtClean="0"/>
              <a:t> ?</a:t>
            </a:r>
          </a:p>
          <a:p>
            <a:pPr lvl="3" eaLnBrk="1" hangingPunct="1">
              <a:spcBef>
                <a:spcPct val="0"/>
              </a:spcBef>
              <a:buFontTx/>
              <a:buNone/>
            </a:pPr>
            <a:endParaRPr lang="en-US" dirty="0" smtClean="0"/>
          </a:p>
          <a:p>
            <a:pPr lvl="3"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3120661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hi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hio1</Template>
  <TotalTime>503</TotalTime>
  <Words>1269</Words>
  <Application>Microsoft Office PowerPoint</Application>
  <PresentationFormat>Skjermfremvisning (4:3)</PresentationFormat>
  <Paragraphs>295</Paragraphs>
  <Slides>34</Slides>
  <Notes>0</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34</vt:i4>
      </vt:variant>
    </vt:vector>
  </HeadingPairs>
  <TitlesOfParts>
    <vt:vector size="37" baseType="lpstr">
      <vt:lpstr>Arial</vt:lpstr>
      <vt:lpstr>Calibri</vt:lpstr>
      <vt:lpstr>hio1</vt:lpstr>
      <vt:lpstr>Skrive en akademisk tekst</vt:lpstr>
      <vt:lpstr> Viktige faser i skriveprosessen </vt:lpstr>
      <vt:lpstr>Sentrale krav</vt:lpstr>
      <vt:lpstr>Teksten</vt:lpstr>
      <vt:lpstr>Problemformulering</vt:lpstr>
      <vt:lpstr>Slik bruker du problemformuleringen</vt:lpstr>
      <vt:lpstr>Kilder</vt:lpstr>
      <vt:lpstr>Sortering av kilder</vt:lpstr>
      <vt:lpstr>Kilder</vt:lpstr>
      <vt:lpstr>Kilder</vt:lpstr>
      <vt:lpstr>Formkrav</vt:lpstr>
      <vt:lpstr>Formkrav</vt:lpstr>
      <vt:lpstr>Formkrav</vt:lpstr>
      <vt:lpstr>Formkrav større arbeid</vt:lpstr>
      <vt:lpstr>Formkrav utredende artikkel</vt:lpstr>
      <vt:lpstr>Abstrakt/Sammendrag</vt:lpstr>
      <vt:lpstr>Innledning</vt:lpstr>
      <vt:lpstr>Diskusjonsdel/Hoveddel</vt:lpstr>
      <vt:lpstr>Konklusjonen</vt:lpstr>
      <vt:lpstr>Teksten</vt:lpstr>
      <vt:lpstr>Teksten</vt:lpstr>
      <vt:lpstr>Teksten </vt:lpstr>
      <vt:lpstr>Teksten</vt:lpstr>
      <vt:lpstr>Teksten</vt:lpstr>
      <vt:lpstr>Nyttige uttrykk</vt:lpstr>
      <vt:lpstr>Referanser/kilder</vt:lpstr>
      <vt:lpstr>Referanser/kilder</vt:lpstr>
      <vt:lpstr>Referanser/kilder</vt:lpstr>
      <vt:lpstr>Sitater</vt:lpstr>
      <vt:lpstr>Sitater</vt:lpstr>
      <vt:lpstr>Oppskrift på referanser og sitater</vt:lpstr>
      <vt:lpstr>(ibid)</vt:lpstr>
      <vt:lpstr>Korrekturlesing</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Skrive bacheloroppgave</dc:title>
  <dc:creator>hakont</dc:creator>
  <cp:lastModifiedBy>Håkon Lofthus Tolsby</cp:lastModifiedBy>
  <cp:revision>32</cp:revision>
  <cp:lastPrinted>2013-09-05T06:58:23Z</cp:lastPrinted>
  <dcterms:created xsi:type="dcterms:W3CDTF">2013-02-13T10:26:10Z</dcterms:created>
  <dcterms:modified xsi:type="dcterms:W3CDTF">2018-09-04T11:54:53Z</dcterms:modified>
</cp:coreProperties>
</file>