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61" r:id="rId5"/>
    <p:sldId id="259" r:id="rId6"/>
    <p:sldId id="262" r:id="rId7"/>
    <p:sldId id="263" r:id="rId8"/>
    <p:sldId id="264" r:id="rId9"/>
    <p:sldId id="265" r:id="rId10"/>
    <p:sldId id="266" r:id="rId11"/>
    <p:sldId id="267" r:id="rId12"/>
    <p:sldId id="268" r:id="rId13"/>
    <p:sldId id="290" r:id="rId14"/>
    <p:sldId id="269" r:id="rId15"/>
    <p:sldId id="270" r:id="rId16"/>
    <p:sldId id="271" r:id="rId17"/>
    <p:sldId id="272" r:id="rId18"/>
    <p:sldId id="273" r:id="rId19"/>
    <p:sldId id="274" r:id="rId20"/>
    <p:sldId id="275" r:id="rId21"/>
    <p:sldId id="281" r:id="rId22"/>
    <p:sldId id="276" r:id="rId23"/>
    <p:sldId id="277" r:id="rId24"/>
    <p:sldId id="278" r:id="rId25"/>
    <p:sldId id="280" r:id="rId26"/>
    <p:sldId id="282" r:id="rId27"/>
    <p:sldId id="287" r:id="rId28"/>
    <p:sldId id="283" r:id="rId29"/>
    <p:sldId id="284" r:id="rId30"/>
    <p:sldId id="285" r:id="rId31"/>
    <p:sldId id="291" r:id="rId32"/>
    <p:sldId id="292" r:id="rId33"/>
    <p:sldId id="293" r:id="rId34"/>
    <p:sldId id="294" r:id="rId35"/>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846" autoAdjust="0"/>
  </p:normalViewPr>
  <p:slideViewPr>
    <p:cSldViewPr>
      <p:cViewPr varScale="1">
        <p:scale>
          <a:sx n="58" d="100"/>
          <a:sy n="58" d="100"/>
        </p:scale>
        <p:origin x="30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332"/>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49688" y="1"/>
            <a:ext cx="2946400" cy="496332"/>
          </a:xfrm>
          <a:prstGeom prst="rect">
            <a:avLst/>
          </a:prstGeom>
        </p:spPr>
        <p:txBody>
          <a:bodyPr vert="horz" lIns="91440" tIns="45720" rIns="91440" bIns="45720" rtlCol="0"/>
          <a:lstStyle>
            <a:lvl1pPr algn="r">
              <a:defRPr sz="1200"/>
            </a:lvl1pPr>
          </a:lstStyle>
          <a:p>
            <a:fld id="{5E6857D8-F32B-4D0E-A304-A1341D694356}" type="datetimeFigureOut">
              <a:rPr lang="nb-NO" smtClean="0"/>
              <a:pPr/>
              <a:t>26.09.2017</a:t>
            </a:fld>
            <a:endParaRPr lang="nb-NO"/>
          </a:p>
        </p:txBody>
      </p:sp>
      <p:sp>
        <p:nvSpPr>
          <p:cNvPr id="4" name="Footer Placeholder 3"/>
          <p:cNvSpPr>
            <a:spLocks noGrp="1"/>
          </p:cNvSpPr>
          <p:nvPr>
            <p:ph type="ftr" sz="quarter" idx="2"/>
          </p:nvPr>
        </p:nvSpPr>
        <p:spPr>
          <a:xfrm>
            <a:off x="0" y="9428711"/>
            <a:ext cx="2946400" cy="496332"/>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49688" y="9428711"/>
            <a:ext cx="2946400" cy="496332"/>
          </a:xfrm>
          <a:prstGeom prst="rect">
            <a:avLst/>
          </a:prstGeom>
        </p:spPr>
        <p:txBody>
          <a:bodyPr vert="horz" lIns="91440" tIns="45720" rIns="91440" bIns="45720" rtlCol="0" anchor="b"/>
          <a:lstStyle>
            <a:lvl1pPr algn="r">
              <a:defRPr sz="1200"/>
            </a:lvl1pPr>
          </a:lstStyle>
          <a:p>
            <a:fld id="{105BF0F5-8830-41E1-9146-646AE0817656}" type="slidenum">
              <a:rPr lang="nb-NO" smtClean="0"/>
              <a:pPr/>
              <a:t>‹#›</a:t>
            </a:fld>
            <a:endParaRPr lang="nb-NO"/>
          </a:p>
        </p:txBody>
      </p:sp>
    </p:spTree>
    <p:extLst>
      <p:ext uri="{BB962C8B-B14F-4D97-AF65-F5344CB8AC3E}">
        <p14:creationId xmlns:p14="http://schemas.microsoft.com/office/powerpoint/2010/main" val="3591768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332"/>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9688" y="1"/>
            <a:ext cx="2946400" cy="496332"/>
          </a:xfrm>
          <a:prstGeom prst="rect">
            <a:avLst/>
          </a:prstGeom>
        </p:spPr>
        <p:txBody>
          <a:bodyPr vert="horz" lIns="91440" tIns="45720" rIns="91440" bIns="45720" rtlCol="0"/>
          <a:lstStyle>
            <a:lvl1pPr algn="r">
              <a:defRPr sz="1200"/>
            </a:lvl1pPr>
          </a:lstStyle>
          <a:p>
            <a:fld id="{075B1AE8-E0DB-4B48-B87D-BDEB6AD3D5FF}" type="datetimeFigureOut">
              <a:rPr lang="nb-NO" smtClean="0"/>
              <a:pPr/>
              <a:t>26.09.2017</a:t>
            </a:fld>
            <a:endParaRPr lang="nb-NO"/>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15951"/>
            <a:ext cx="5438775"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9428711"/>
            <a:ext cx="2946400" cy="496332"/>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9688" y="9428711"/>
            <a:ext cx="2946400" cy="496332"/>
          </a:xfrm>
          <a:prstGeom prst="rect">
            <a:avLst/>
          </a:prstGeom>
        </p:spPr>
        <p:txBody>
          <a:bodyPr vert="horz" lIns="91440" tIns="45720" rIns="91440" bIns="45720" rtlCol="0" anchor="b"/>
          <a:lstStyle>
            <a:lvl1pPr algn="r">
              <a:defRPr sz="1200"/>
            </a:lvl1pPr>
          </a:lstStyle>
          <a:p>
            <a:fld id="{BCA04E44-6EE8-4F65-995C-50DD344DE58E}" type="slidenum">
              <a:rPr lang="nb-NO" smtClean="0"/>
              <a:pPr/>
              <a:t>‹#›</a:t>
            </a:fld>
            <a:endParaRPr lang="nb-NO"/>
          </a:p>
        </p:txBody>
      </p:sp>
    </p:spTree>
    <p:extLst>
      <p:ext uri="{BB962C8B-B14F-4D97-AF65-F5344CB8AC3E}">
        <p14:creationId xmlns:p14="http://schemas.microsoft.com/office/powerpoint/2010/main" val="24073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IMC=</a:t>
            </a:r>
            <a:r>
              <a:rPr lang="nb-NO" sz="1200" b="1" i="0" kern="1200" dirty="0" smtClean="0">
                <a:solidFill>
                  <a:schemeClr val="tx1"/>
                </a:solidFill>
                <a:effectLst/>
                <a:latin typeface="+mn-lt"/>
                <a:ea typeface="+mn-ea"/>
                <a:cs typeface="+mn-cs"/>
              </a:rPr>
              <a:t>Integrated </a:t>
            </a:r>
            <a:r>
              <a:rPr lang="nb-NO" sz="1200" b="1" i="0" kern="1200" dirty="0" err="1" smtClean="0">
                <a:solidFill>
                  <a:schemeClr val="tx1"/>
                </a:solidFill>
                <a:effectLst/>
                <a:latin typeface="+mn-lt"/>
                <a:ea typeface="+mn-ea"/>
                <a:cs typeface="+mn-cs"/>
              </a:rPr>
              <a:t>memory</a:t>
            </a:r>
            <a:r>
              <a:rPr lang="nb-NO" sz="1200" b="1" i="0" kern="1200" dirty="0" smtClean="0">
                <a:solidFill>
                  <a:schemeClr val="tx1"/>
                </a:solidFill>
                <a:effectLst/>
                <a:latin typeface="+mn-lt"/>
                <a:ea typeface="+mn-ea"/>
                <a:cs typeface="+mn-cs"/>
              </a:rPr>
              <a:t> </a:t>
            </a:r>
            <a:r>
              <a:rPr lang="nb-NO" sz="1200" b="1" i="0" kern="1200" dirty="0" err="1" smtClean="0">
                <a:solidFill>
                  <a:schemeClr val="tx1"/>
                </a:solidFill>
                <a:effectLst/>
                <a:latin typeface="+mn-lt"/>
                <a:ea typeface="+mn-ea"/>
                <a:cs typeface="+mn-cs"/>
              </a:rPr>
              <a:t>controller</a:t>
            </a:r>
            <a:r>
              <a:rPr lang="nb-NO" sz="1200" b="0" i="0" kern="1200" dirty="0" smtClean="0">
                <a:solidFill>
                  <a:schemeClr val="tx1"/>
                </a:solidFill>
                <a:effectLst/>
                <a:latin typeface="+mn-lt"/>
                <a:ea typeface="+mn-ea"/>
                <a:cs typeface="+mn-cs"/>
              </a:rPr>
              <a:t>, </a:t>
            </a:r>
            <a:br>
              <a:rPr lang="nb-NO" sz="1200" b="0" i="0" kern="1200" dirty="0" smtClean="0">
                <a:solidFill>
                  <a:schemeClr val="tx1"/>
                </a:solidFill>
                <a:effectLst/>
                <a:latin typeface="+mn-lt"/>
                <a:ea typeface="+mn-ea"/>
                <a:cs typeface="+mn-cs"/>
              </a:rPr>
            </a:br>
            <a:r>
              <a:rPr lang="nb-NO" sz="1200" b="0" i="0" kern="1200" dirty="0" smtClean="0">
                <a:solidFill>
                  <a:schemeClr val="tx1"/>
                </a:solidFill>
                <a:effectLst/>
                <a:latin typeface="+mn-lt"/>
                <a:ea typeface="+mn-ea"/>
                <a:cs typeface="+mn-cs"/>
              </a:rPr>
              <a:t>IME</a:t>
            </a:r>
            <a:r>
              <a:rPr lang="nb-NO" sz="1200" b="0" i="0" kern="1200" baseline="0" dirty="0" smtClean="0">
                <a:solidFill>
                  <a:schemeClr val="tx1"/>
                </a:solidFill>
                <a:effectLst/>
                <a:latin typeface="+mn-lt"/>
                <a:ea typeface="+mn-ea"/>
                <a:cs typeface="+mn-cs"/>
              </a:rPr>
              <a:t> = </a:t>
            </a:r>
            <a:r>
              <a:rPr lang="nb-NO" sz="1200" b="1" i="0" kern="1200" dirty="0" smtClean="0">
                <a:solidFill>
                  <a:schemeClr val="tx1"/>
                </a:solidFill>
                <a:effectLst/>
                <a:latin typeface="+mn-lt"/>
                <a:ea typeface="+mn-ea"/>
                <a:cs typeface="+mn-cs"/>
              </a:rPr>
              <a:t>Intel Management Engine</a:t>
            </a:r>
            <a:r>
              <a:rPr lang="nb-NO"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it is an interface that uses the Intel ME hardware features to enable an interaction between high- and low-level hardware systems in a system. With this Intel feature, the administrators can now handle the tasks without intervention of the human beings. This has simplified various tasks in a computer system.</a:t>
            </a:r>
            <a:endParaRPr lang="nb-NO" dirty="0"/>
          </a:p>
        </p:txBody>
      </p:sp>
      <p:sp>
        <p:nvSpPr>
          <p:cNvPr id="4" name="Plassholder for lysbildenummer 3"/>
          <p:cNvSpPr>
            <a:spLocks noGrp="1"/>
          </p:cNvSpPr>
          <p:nvPr>
            <p:ph type="sldNum" sz="quarter" idx="10"/>
          </p:nvPr>
        </p:nvSpPr>
        <p:spPr/>
        <p:txBody>
          <a:bodyPr/>
          <a:lstStyle/>
          <a:p>
            <a:fld id="{BCA04E44-6EE8-4F65-995C-50DD344DE58E}" type="slidenum">
              <a:rPr lang="nb-NO" smtClean="0"/>
              <a:pPr/>
              <a:t>10</a:t>
            </a:fld>
            <a:endParaRPr lang="nb-NO"/>
          </a:p>
        </p:txBody>
      </p:sp>
    </p:spTree>
    <p:extLst>
      <p:ext uri="{BB962C8B-B14F-4D97-AF65-F5344CB8AC3E}">
        <p14:creationId xmlns:p14="http://schemas.microsoft.com/office/powerpoint/2010/main" val="164752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CA04E44-6EE8-4F65-995C-50DD344DE58E}" type="slidenum">
              <a:rPr lang="nb-NO" smtClean="0"/>
              <a:pPr/>
              <a:t>31</a:t>
            </a:fld>
            <a:endParaRPr lang="nb-NO"/>
          </a:p>
        </p:txBody>
      </p:sp>
    </p:spTree>
    <p:extLst>
      <p:ext uri="{BB962C8B-B14F-4D97-AF65-F5344CB8AC3E}">
        <p14:creationId xmlns:p14="http://schemas.microsoft.com/office/powerpoint/2010/main" val="150069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Mens USB er standardisert på 5 volt, støtter den nye USB Type C-standarden opp til 20 volt. I tillegg er det støtte for inntil 5 ampere, med en total effekt på 100W (20V · 5A).  Til sammenligning leverer laderen som fulgte med telefonen din typisk 5W eller 10W</a:t>
            </a:r>
            <a:r>
              <a:rPr lang="nb-NO" b="0" dirty="0" smtClean="0"/>
              <a:t>. Bærbare PC-er, nettbrett, telefoner og andre enheter kommer med USB Type C som standard ladeport.</a:t>
            </a:r>
            <a:endParaRPr lang="nb-NO" b="0" dirty="0"/>
          </a:p>
        </p:txBody>
      </p:sp>
      <p:sp>
        <p:nvSpPr>
          <p:cNvPr id="4" name="Plassholder for lysbildenummer 3"/>
          <p:cNvSpPr>
            <a:spLocks noGrp="1"/>
          </p:cNvSpPr>
          <p:nvPr>
            <p:ph type="sldNum" sz="quarter" idx="10"/>
          </p:nvPr>
        </p:nvSpPr>
        <p:spPr/>
        <p:txBody>
          <a:bodyPr/>
          <a:lstStyle/>
          <a:p>
            <a:fld id="{BCA04E44-6EE8-4F65-995C-50DD344DE58E}" type="slidenum">
              <a:rPr lang="nb-NO" smtClean="0"/>
              <a:pPr/>
              <a:t>32</a:t>
            </a:fld>
            <a:endParaRPr lang="nb-NO"/>
          </a:p>
        </p:txBody>
      </p:sp>
    </p:spTree>
    <p:extLst>
      <p:ext uri="{BB962C8B-B14F-4D97-AF65-F5344CB8AC3E}">
        <p14:creationId xmlns:p14="http://schemas.microsoft.com/office/powerpoint/2010/main" val="1802601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Klikk for å redigere tittelstil</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a:p>
        </p:txBody>
      </p:sp>
      <p:sp>
        <p:nvSpPr>
          <p:cNvPr id="4" name="Date Placeholder 3"/>
          <p:cNvSpPr>
            <a:spLocks noGrp="1"/>
          </p:cNvSpPr>
          <p:nvPr>
            <p:ph type="dt" sz="half" idx="10"/>
          </p:nvPr>
        </p:nvSpPr>
        <p:spPr/>
        <p:txBody>
          <a:bodyPr/>
          <a:lstStyle/>
          <a:p>
            <a:fld id="{42BD35A0-CB47-4FD0-9771-52AC0833CE41}" type="datetime1">
              <a:rPr lang="nb-NO" smtClean="0"/>
              <a:pPr/>
              <a:t>26.09.2017</a:t>
            </a:fld>
            <a:endParaRPr lang="en-US"/>
          </a:p>
        </p:txBody>
      </p:sp>
      <p:sp>
        <p:nvSpPr>
          <p:cNvPr id="5" name="Footer Placeholder 4"/>
          <p:cNvSpPr>
            <a:spLocks noGrp="1"/>
          </p:cNvSpPr>
          <p:nvPr>
            <p:ph type="ftr" sz="quarter" idx="11"/>
          </p:nvPr>
        </p:nvSpPr>
        <p:spPr/>
        <p:txBody>
          <a:bodyPr/>
          <a:lstStyle/>
          <a:p>
            <a:r>
              <a:rPr lang="en-US" smtClean="0"/>
              <a:t>Håkon Tolsby</a:t>
            </a:r>
            <a:endParaRPr lang="en-US"/>
          </a:p>
        </p:txBody>
      </p:sp>
      <p:sp>
        <p:nvSpPr>
          <p:cNvPr id="6" name="Slide Number Placeholder 5"/>
          <p:cNvSpPr>
            <a:spLocks noGrp="1"/>
          </p:cNvSpPr>
          <p:nvPr>
            <p:ph type="sldNum" sz="quarter" idx="12"/>
          </p:nvPr>
        </p:nvSpPr>
        <p:spPr/>
        <p:txBody>
          <a:bodyPr/>
          <a:lstStyle/>
          <a:p>
            <a:fld id="{1235A075-A86C-4311-BBE7-FB8D4F860D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F4CCACB5-F1D6-499D-891C-8A4A21F7904D}" type="datetime1">
              <a:rPr lang="nb-NO" smtClean="0"/>
              <a:pPr/>
              <a:t>26.09.2017</a:t>
            </a:fld>
            <a:endParaRPr lang="en-US"/>
          </a:p>
        </p:txBody>
      </p:sp>
      <p:sp>
        <p:nvSpPr>
          <p:cNvPr id="5" name="Footer Placeholder 4"/>
          <p:cNvSpPr>
            <a:spLocks noGrp="1"/>
          </p:cNvSpPr>
          <p:nvPr>
            <p:ph type="ftr" sz="quarter" idx="11"/>
          </p:nvPr>
        </p:nvSpPr>
        <p:spPr/>
        <p:txBody>
          <a:bodyPr/>
          <a:lstStyle/>
          <a:p>
            <a:r>
              <a:rPr lang="en-US" smtClean="0"/>
              <a:t>Håkon Tolsby</a:t>
            </a:r>
            <a:endParaRPr lang="en-US"/>
          </a:p>
        </p:txBody>
      </p:sp>
      <p:sp>
        <p:nvSpPr>
          <p:cNvPr id="6" name="Slide Number Placeholder 5"/>
          <p:cNvSpPr>
            <a:spLocks noGrp="1"/>
          </p:cNvSpPr>
          <p:nvPr>
            <p:ph type="sldNum" sz="quarter" idx="12"/>
          </p:nvPr>
        </p:nvSpPr>
        <p:spPr/>
        <p:txBody>
          <a:bodyPr/>
          <a:lstStyle/>
          <a:p>
            <a:fld id="{1235A075-A86C-4311-BBE7-FB8D4F860D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Klikk for å redigere tittelstil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AF12C6ED-EE3D-4F64-BC90-8AB21D626881}" type="datetime1">
              <a:rPr lang="nb-NO" smtClean="0"/>
              <a:pPr/>
              <a:t>26.09.2017</a:t>
            </a:fld>
            <a:endParaRPr lang="en-US"/>
          </a:p>
        </p:txBody>
      </p:sp>
      <p:sp>
        <p:nvSpPr>
          <p:cNvPr id="5" name="Footer Placeholder 4"/>
          <p:cNvSpPr>
            <a:spLocks noGrp="1"/>
          </p:cNvSpPr>
          <p:nvPr>
            <p:ph type="ftr" sz="quarter" idx="11"/>
          </p:nvPr>
        </p:nvSpPr>
        <p:spPr/>
        <p:txBody>
          <a:bodyPr/>
          <a:lstStyle/>
          <a:p>
            <a:r>
              <a:rPr lang="en-US" smtClean="0"/>
              <a:t>Håkon Tolsby</a:t>
            </a:r>
            <a:endParaRPr lang="en-US"/>
          </a:p>
        </p:txBody>
      </p:sp>
      <p:sp>
        <p:nvSpPr>
          <p:cNvPr id="6" name="Slide Number Placeholder 5"/>
          <p:cNvSpPr>
            <a:spLocks noGrp="1"/>
          </p:cNvSpPr>
          <p:nvPr>
            <p:ph type="sldNum" sz="quarter" idx="12"/>
          </p:nvPr>
        </p:nvSpPr>
        <p:spPr/>
        <p:txBody>
          <a:bodyPr/>
          <a:lstStyle/>
          <a:p>
            <a:fld id="{1235A075-A86C-4311-BBE7-FB8D4F860D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Footer Placeholder 4"/>
          <p:cNvSpPr>
            <a:spLocks noGrp="1"/>
          </p:cNvSpPr>
          <p:nvPr>
            <p:ph type="ftr" sz="quarter" idx="11"/>
          </p:nvPr>
        </p:nvSpPr>
        <p:spPr/>
        <p:txBody>
          <a:bodyPr/>
          <a:lstStyle/>
          <a:p>
            <a:r>
              <a:rPr lang="en-US" smtClean="0"/>
              <a:t>Håkon Tolsby</a:t>
            </a:r>
            <a:endParaRPr lang="en-US"/>
          </a:p>
        </p:txBody>
      </p:sp>
      <p:sp>
        <p:nvSpPr>
          <p:cNvPr id="6" name="Slide Number Placeholder 5"/>
          <p:cNvSpPr>
            <a:spLocks noGrp="1"/>
          </p:cNvSpPr>
          <p:nvPr>
            <p:ph type="sldNum" sz="quarter" idx="12"/>
          </p:nvPr>
        </p:nvSpPr>
        <p:spPr/>
        <p:txBody>
          <a:bodyPr/>
          <a:lstStyle/>
          <a:p>
            <a:fld id="{1235A075-A86C-4311-BBE7-FB8D4F860D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A8765448-8D88-421A-9321-24ED0C3C1F47}" type="datetime1">
              <a:rPr lang="nb-NO" smtClean="0"/>
              <a:pPr/>
              <a:t>26.09.2017</a:t>
            </a:fld>
            <a:endParaRPr lang="en-US"/>
          </a:p>
        </p:txBody>
      </p:sp>
      <p:sp>
        <p:nvSpPr>
          <p:cNvPr id="5" name="Footer Placeholder 4"/>
          <p:cNvSpPr>
            <a:spLocks noGrp="1"/>
          </p:cNvSpPr>
          <p:nvPr>
            <p:ph type="ftr" sz="quarter" idx="11"/>
          </p:nvPr>
        </p:nvSpPr>
        <p:spPr/>
        <p:txBody>
          <a:bodyPr/>
          <a:lstStyle/>
          <a:p>
            <a:r>
              <a:rPr lang="en-US" smtClean="0"/>
              <a:t>Håkon Tolsby</a:t>
            </a:r>
            <a:endParaRPr lang="en-US"/>
          </a:p>
        </p:txBody>
      </p:sp>
      <p:sp>
        <p:nvSpPr>
          <p:cNvPr id="6" name="Slide Number Placeholder 5"/>
          <p:cNvSpPr>
            <a:spLocks noGrp="1"/>
          </p:cNvSpPr>
          <p:nvPr>
            <p:ph type="sldNum" sz="quarter" idx="12"/>
          </p:nvPr>
        </p:nvSpPr>
        <p:spPr/>
        <p:txBody>
          <a:bodyPr/>
          <a:lstStyle/>
          <a:p>
            <a:fld id="{1235A075-A86C-4311-BBE7-FB8D4F860D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Date Placeholder 4"/>
          <p:cNvSpPr>
            <a:spLocks noGrp="1"/>
          </p:cNvSpPr>
          <p:nvPr>
            <p:ph type="dt" sz="half" idx="10"/>
          </p:nvPr>
        </p:nvSpPr>
        <p:spPr/>
        <p:txBody>
          <a:bodyPr/>
          <a:lstStyle/>
          <a:p>
            <a:fld id="{AADD2EF6-A9A3-4660-8E10-F79A51775AAA}" type="datetime1">
              <a:rPr lang="nb-NO" smtClean="0"/>
              <a:pPr/>
              <a:t>26.09.2017</a:t>
            </a:fld>
            <a:endParaRPr lang="en-US"/>
          </a:p>
        </p:txBody>
      </p:sp>
      <p:sp>
        <p:nvSpPr>
          <p:cNvPr id="6" name="Footer Placeholder 5"/>
          <p:cNvSpPr>
            <a:spLocks noGrp="1"/>
          </p:cNvSpPr>
          <p:nvPr>
            <p:ph type="ftr" sz="quarter" idx="11"/>
          </p:nvPr>
        </p:nvSpPr>
        <p:spPr/>
        <p:txBody>
          <a:bodyPr/>
          <a:lstStyle/>
          <a:p>
            <a:r>
              <a:rPr lang="en-US" smtClean="0"/>
              <a:t>Håkon Tolsby</a:t>
            </a:r>
            <a:endParaRPr lang="en-US"/>
          </a:p>
        </p:txBody>
      </p:sp>
      <p:sp>
        <p:nvSpPr>
          <p:cNvPr id="7" name="Slide Number Placeholder 6"/>
          <p:cNvSpPr>
            <a:spLocks noGrp="1"/>
          </p:cNvSpPr>
          <p:nvPr>
            <p:ph type="sldNum" sz="quarter" idx="12"/>
          </p:nvPr>
        </p:nvSpPr>
        <p:spPr/>
        <p:txBody>
          <a:bodyPr/>
          <a:lstStyle/>
          <a:p>
            <a:fld id="{1235A075-A86C-4311-BBE7-FB8D4F860D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Date Placeholder 6"/>
          <p:cNvSpPr>
            <a:spLocks noGrp="1"/>
          </p:cNvSpPr>
          <p:nvPr>
            <p:ph type="dt" sz="half" idx="10"/>
          </p:nvPr>
        </p:nvSpPr>
        <p:spPr/>
        <p:txBody>
          <a:bodyPr/>
          <a:lstStyle/>
          <a:p>
            <a:fld id="{760F8CA1-66F2-4482-BDC5-4207CECC6CA9}" type="datetime1">
              <a:rPr lang="nb-NO" smtClean="0"/>
              <a:pPr/>
              <a:t>26.09.2017</a:t>
            </a:fld>
            <a:endParaRPr lang="en-US"/>
          </a:p>
        </p:txBody>
      </p:sp>
      <p:sp>
        <p:nvSpPr>
          <p:cNvPr id="8" name="Footer Placeholder 7"/>
          <p:cNvSpPr>
            <a:spLocks noGrp="1"/>
          </p:cNvSpPr>
          <p:nvPr>
            <p:ph type="ftr" sz="quarter" idx="11"/>
          </p:nvPr>
        </p:nvSpPr>
        <p:spPr/>
        <p:txBody>
          <a:bodyPr/>
          <a:lstStyle/>
          <a:p>
            <a:r>
              <a:rPr lang="en-US" smtClean="0"/>
              <a:t>Håkon Tolsby</a:t>
            </a:r>
            <a:endParaRPr lang="en-US"/>
          </a:p>
        </p:txBody>
      </p:sp>
      <p:sp>
        <p:nvSpPr>
          <p:cNvPr id="9" name="Slide Number Placeholder 8"/>
          <p:cNvSpPr>
            <a:spLocks noGrp="1"/>
          </p:cNvSpPr>
          <p:nvPr>
            <p:ph type="sldNum" sz="quarter" idx="12"/>
          </p:nvPr>
        </p:nvSpPr>
        <p:spPr/>
        <p:txBody>
          <a:bodyPr/>
          <a:lstStyle/>
          <a:p>
            <a:fld id="{1235A075-A86C-4311-BBE7-FB8D4F860D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Date Placeholder 2"/>
          <p:cNvSpPr>
            <a:spLocks noGrp="1"/>
          </p:cNvSpPr>
          <p:nvPr>
            <p:ph type="dt" sz="half" idx="10"/>
          </p:nvPr>
        </p:nvSpPr>
        <p:spPr/>
        <p:txBody>
          <a:bodyPr/>
          <a:lstStyle/>
          <a:p>
            <a:fld id="{BD585D6F-9E2C-443A-8B45-71E8C4FB82BD}" type="datetime1">
              <a:rPr lang="nb-NO" smtClean="0"/>
              <a:pPr/>
              <a:t>26.09.2017</a:t>
            </a:fld>
            <a:endParaRPr lang="en-US"/>
          </a:p>
        </p:txBody>
      </p:sp>
      <p:sp>
        <p:nvSpPr>
          <p:cNvPr id="4" name="Footer Placeholder 3"/>
          <p:cNvSpPr>
            <a:spLocks noGrp="1"/>
          </p:cNvSpPr>
          <p:nvPr>
            <p:ph type="ftr" sz="quarter" idx="11"/>
          </p:nvPr>
        </p:nvSpPr>
        <p:spPr/>
        <p:txBody>
          <a:bodyPr/>
          <a:lstStyle/>
          <a:p>
            <a:r>
              <a:rPr lang="en-US" smtClean="0"/>
              <a:t>Håkon Tolsby</a:t>
            </a:r>
            <a:endParaRPr lang="en-US"/>
          </a:p>
        </p:txBody>
      </p:sp>
      <p:sp>
        <p:nvSpPr>
          <p:cNvPr id="5" name="Slide Number Placeholder 4"/>
          <p:cNvSpPr>
            <a:spLocks noGrp="1"/>
          </p:cNvSpPr>
          <p:nvPr>
            <p:ph type="sldNum" sz="quarter" idx="12"/>
          </p:nvPr>
        </p:nvSpPr>
        <p:spPr/>
        <p:txBody>
          <a:bodyPr/>
          <a:lstStyle/>
          <a:p>
            <a:fld id="{1235A075-A86C-4311-BBE7-FB8D4F860D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98796-B43C-4C1C-A326-4890AA172C77}" type="datetime1">
              <a:rPr lang="nb-NO" smtClean="0"/>
              <a:pPr/>
              <a:t>26.09.2017</a:t>
            </a:fld>
            <a:endParaRPr lang="en-US"/>
          </a:p>
        </p:txBody>
      </p:sp>
      <p:sp>
        <p:nvSpPr>
          <p:cNvPr id="3" name="Footer Placeholder 2"/>
          <p:cNvSpPr>
            <a:spLocks noGrp="1"/>
          </p:cNvSpPr>
          <p:nvPr>
            <p:ph type="ftr" sz="quarter" idx="11"/>
          </p:nvPr>
        </p:nvSpPr>
        <p:spPr/>
        <p:txBody>
          <a:bodyPr/>
          <a:lstStyle/>
          <a:p>
            <a:r>
              <a:rPr lang="en-US" smtClean="0"/>
              <a:t>Håkon Tolsby</a:t>
            </a:r>
            <a:endParaRPr lang="en-US"/>
          </a:p>
        </p:txBody>
      </p:sp>
      <p:sp>
        <p:nvSpPr>
          <p:cNvPr id="4" name="Slide Number Placeholder 3"/>
          <p:cNvSpPr>
            <a:spLocks noGrp="1"/>
          </p:cNvSpPr>
          <p:nvPr>
            <p:ph type="sldNum" sz="quarter" idx="12"/>
          </p:nvPr>
        </p:nvSpPr>
        <p:spPr/>
        <p:txBody>
          <a:bodyPr/>
          <a:lstStyle/>
          <a:p>
            <a:fld id="{1235A075-A86C-4311-BBE7-FB8D4F860D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6131CBC1-75C7-4258-88C1-3F1C0B863CD8}" type="datetime1">
              <a:rPr lang="nb-NO" smtClean="0"/>
              <a:pPr/>
              <a:t>26.09.2017</a:t>
            </a:fld>
            <a:endParaRPr lang="en-US"/>
          </a:p>
        </p:txBody>
      </p:sp>
      <p:sp>
        <p:nvSpPr>
          <p:cNvPr id="6" name="Footer Placeholder 5"/>
          <p:cNvSpPr>
            <a:spLocks noGrp="1"/>
          </p:cNvSpPr>
          <p:nvPr>
            <p:ph type="ftr" sz="quarter" idx="11"/>
          </p:nvPr>
        </p:nvSpPr>
        <p:spPr/>
        <p:txBody>
          <a:bodyPr/>
          <a:lstStyle/>
          <a:p>
            <a:r>
              <a:rPr lang="en-US" smtClean="0"/>
              <a:t>Håkon Tolsby</a:t>
            </a:r>
            <a:endParaRPr lang="en-US"/>
          </a:p>
        </p:txBody>
      </p:sp>
      <p:sp>
        <p:nvSpPr>
          <p:cNvPr id="7" name="Slide Number Placeholder 6"/>
          <p:cNvSpPr>
            <a:spLocks noGrp="1"/>
          </p:cNvSpPr>
          <p:nvPr>
            <p:ph type="sldNum" sz="quarter" idx="12"/>
          </p:nvPr>
        </p:nvSpPr>
        <p:spPr/>
        <p:txBody>
          <a:bodyPr/>
          <a:lstStyle/>
          <a:p>
            <a:fld id="{1235A075-A86C-4311-BBE7-FB8D4F860D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D04891E0-2CFA-4E0A-A7FA-6950B159E77D}" type="datetime1">
              <a:rPr lang="nb-NO" smtClean="0"/>
              <a:pPr/>
              <a:t>26.09.2017</a:t>
            </a:fld>
            <a:endParaRPr lang="en-US"/>
          </a:p>
        </p:txBody>
      </p:sp>
      <p:sp>
        <p:nvSpPr>
          <p:cNvPr id="6" name="Footer Placeholder 5"/>
          <p:cNvSpPr>
            <a:spLocks noGrp="1"/>
          </p:cNvSpPr>
          <p:nvPr>
            <p:ph type="ftr" sz="quarter" idx="11"/>
          </p:nvPr>
        </p:nvSpPr>
        <p:spPr/>
        <p:txBody>
          <a:bodyPr/>
          <a:lstStyle/>
          <a:p>
            <a:r>
              <a:rPr lang="en-US" smtClean="0"/>
              <a:t>Håkon Tolsby</a:t>
            </a:r>
            <a:endParaRPr lang="en-US"/>
          </a:p>
        </p:txBody>
      </p:sp>
      <p:sp>
        <p:nvSpPr>
          <p:cNvPr id="7" name="Slide Number Placeholder 6"/>
          <p:cNvSpPr>
            <a:spLocks noGrp="1"/>
          </p:cNvSpPr>
          <p:nvPr>
            <p:ph type="sldNum" sz="quarter" idx="12"/>
          </p:nvPr>
        </p:nvSpPr>
        <p:spPr/>
        <p:txBody>
          <a:bodyPr/>
          <a:lstStyle/>
          <a:p>
            <a:fld id="{1235A075-A86C-4311-BBE7-FB8D4F860D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39784"/>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457200" y="1428736"/>
            <a:ext cx="8229600" cy="4697427"/>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457200" y="649289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5198D-07ED-4D94-8C7A-80FF2CC2FE30}" type="datetime1">
              <a:rPr lang="nb-NO" smtClean="0"/>
              <a:pPr/>
              <a:t>26.09.2017</a:t>
            </a:fld>
            <a:endParaRPr lang="en-US"/>
          </a:p>
        </p:txBody>
      </p:sp>
      <p:sp>
        <p:nvSpPr>
          <p:cNvPr id="5" name="Footer Placeholder 4"/>
          <p:cNvSpPr>
            <a:spLocks noGrp="1"/>
          </p:cNvSpPr>
          <p:nvPr>
            <p:ph type="ftr" sz="quarter" idx="3"/>
          </p:nvPr>
        </p:nvSpPr>
        <p:spPr>
          <a:xfrm>
            <a:off x="3124200" y="649289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Håkon Tolsby</a:t>
            </a:r>
            <a:endParaRPr lang="en-US"/>
          </a:p>
        </p:txBody>
      </p:sp>
      <p:sp>
        <p:nvSpPr>
          <p:cNvPr id="6" name="Slide Number Placeholder 5"/>
          <p:cNvSpPr>
            <a:spLocks noGrp="1"/>
          </p:cNvSpPr>
          <p:nvPr>
            <p:ph type="sldNum" sz="quarter" idx="4"/>
          </p:nvPr>
        </p:nvSpPr>
        <p:spPr>
          <a:xfrm>
            <a:off x="6553200" y="649289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5A075-A86C-4311-BBE7-FB8D4F860DCF}" type="slidenum">
              <a:rPr lang="en-US" smtClean="0"/>
              <a:pPr/>
              <a:t>‹#›</a:t>
            </a:fld>
            <a:endParaRPr lang="en-US"/>
          </a:p>
        </p:txBody>
      </p:sp>
      <p:pic>
        <p:nvPicPr>
          <p:cNvPr id="7" name="Picture 6" descr="fooyer.jpg"/>
          <p:cNvPicPr>
            <a:picLocks noChangeAspect="1"/>
          </p:cNvPicPr>
          <p:nvPr/>
        </p:nvPicPr>
        <p:blipFill>
          <a:blip r:embed="rId13" cstate="print"/>
          <a:stretch>
            <a:fillRect/>
          </a:stretch>
        </p:blipFill>
        <p:spPr>
          <a:xfrm>
            <a:off x="0" y="6154043"/>
            <a:ext cx="9144000" cy="418229"/>
          </a:xfrm>
          <a:prstGeom prst="rect">
            <a:avLst/>
          </a:prstGeom>
        </p:spPr>
      </p:pic>
      <p:cxnSp>
        <p:nvCxnSpPr>
          <p:cNvPr id="9" name="Straight Connector 8"/>
          <p:cNvCxnSpPr/>
          <p:nvPr/>
        </p:nvCxnSpPr>
        <p:spPr>
          <a:xfrm>
            <a:off x="0" y="1285860"/>
            <a:ext cx="9144000" cy="0"/>
          </a:xfrm>
          <a:prstGeom prst="line">
            <a:avLst/>
          </a:prstGeom>
          <a:ln w="25400">
            <a:solidFill>
              <a:srgbClr val="28235D"/>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en.wikipedia.org/wiki/Institute_of_Electrical_and_Electronics_Engineers"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a:t>Hovedkort, brikkesett og </a:t>
            </a:r>
            <a:r>
              <a:rPr lang="nb-NO" dirty="0" smtClean="0"/>
              <a:t>busser</a:t>
            </a:r>
            <a:endParaRPr lang="en-US" dirty="0"/>
          </a:p>
        </p:txBody>
      </p:sp>
      <p:sp>
        <p:nvSpPr>
          <p:cNvPr id="3" name="Subtitle 2"/>
          <p:cNvSpPr>
            <a:spLocks noGrp="1"/>
          </p:cNvSpPr>
          <p:nvPr>
            <p:ph type="subTitle" idx="1"/>
          </p:nvPr>
        </p:nvSpPr>
        <p:spPr/>
        <p:txBody>
          <a:bodyPr/>
          <a:lstStyle/>
          <a:p>
            <a:r>
              <a:rPr lang="en-US" dirty="0" err="1" smtClean="0"/>
              <a:t>Håkon</a:t>
            </a:r>
            <a:r>
              <a:rPr lang="en-US" dirty="0" smtClean="0"/>
              <a:t> </a:t>
            </a:r>
            <a:r>
              <a:rPr lang="en-US" dirty="0" err="1" smtClean="0"/>
              <a:t>Tolsby</a:t>
            </a:r>
            <a:endParaRPr lang="en-US" dirty="0"/>
          </a:p>
        </p:txBody>
      </p:sp>
      <p:sp>
        <p:nvSpPr>
          <p:cNvPr id="4" name="Date Placeholder 3"/>
          <p:cNvSpPr>
            <a:spLocks noGrp="1"/>
          </p:cNvSpPr>
          <p:nvPr>
            <p:ph type="dt" sz="half" idx="10"/>
          </p:nvPr>
        </p:nvSpPr>
        <p:spPr/>
        <p:txBody>
          <a:bodyPr/>
          <a:lstStyle/>
          <a:p>
            <a:fld id="{7B038503-1B53-412C-85BE-FC2CA33B7D6F}" type="datetime1">
              <a:rPr lang="nb-NO" smtClean="0"/>
              <a:pPr/>
              <a:t>26.09.2017</a:t>
            </a:fld>
            <a:endParaRPr lang="en-US"/>
          </a:p>
        </p:txBody>
      </p:sp>
      <p:sp>
        <p:nvSpPr>
          <p:cNvPr id="5" name="Slide Number Placeholder 4"/>
          <p:cNvSpPr>
            <a:spLocks noGrp="1"/>
          </p:cNvSpPr>
          <p:nvPr>
            <p:ph type="sldNum" sz="quarter" idx="12"/>
          </p:nvPr>
        </p:nvSpPr>
        <p:spPr/>
        <p:txBody>
          <a:bodyPr/>
          <a:lstStyle/>
          <a:p>
            <a:fld id="{1235A075-A86C-4311-BBE7-FB8D4F860DCF}"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Håkon Tolsby</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PCH</a:t>
            </a:r>
          </a:p>
        </p:txBody>
      </p:sp>
      <p:sp>
        <p:nvSpPr>
          <p:cNvPr id="4" name="Plassholder for dato 3"/>
          <p:cNvSpPr>
            <a:spLocks noGrp="1"/>
          </p:cNvSpPr>
          <p:nvPr>
            <p:ph type="dt" sz="half" idx="10"/>
          </p:nvPr>
        </p:nvSpPr>
        <p:spPr/>
        <p:txBody>
          <a:bodyPr/>
          <a:lstStyle/>
          <a:p>
            <a:fld id="{4B1D0462-A3F8-47A6-BC75-7BB2728F2951}" type="datetime1">
              <a:rPr lang="nb-NO" smtClean="0"/>
              <a:pPr/>
              <a:t>27.09.2017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10</a:t>
            </a:fld>
            <a:endParaRPr lang="en-US"/>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555749"/>
            <a:ext cx="4006056" cy="4409651"/>
          </a:xfrm>
          <a:prstGeom prst="rect">
            <a:avLst/>
          </a:prstGeom>
        </p:spPr>
      </p:pic>
      <p:sp>
        <p:nvSpPr>
          <p:cNvPr id="3" name="Rektangel 2"/>
          <p:cNvSpPr/>
          <p:nvPr/>
        </p:nvSpPr>
        <p:spPr>
          <a:xfrm>
            <a:off x="6019800" y="2132856"/>
            <a:ext cx="3664767" cy="523220"/>
          </a:xfrm>
          <a:prstGeom prst="rect">
            <a:avLst/>
          </a:prstGeom>
        </p:spPr>
        <p:txBody>
          <a:bodyPr wrap="square">
            <a:spAutoFit/>
          </a:bodyPr>
          <a:lstStyle/>
          <a:p>
            <a:r>
              <a:rPr lang="nb-NO" sz="1400" dirty="0"/>
              <a:t>IMC=Integrated </a:t>
            </a:r>
            <a:r>
              <a:rPr lang="nb-NO" sz="1400" dirty="0" smtClean="0"/>
              <a:t>Memory </a:t>
            </a:r>
            <a:r>
              <a:rPr lang="nb-NO" sz="1400" dirty="0"/>
              <a:t>C</a:t>
            </a:r>
            <a:r>
              <a:rPr lang="nb-NO" sz="1400" dirty="0" smtClean="0"/>
              <a:t>ontroller</a:t>
            </a:r>
            <a:br>
              <a:rPr lang="nb-NO" sz="1400" dirty="0" smtClean="0"/>
            </a:br>
            <a:r>
              <a:rPr lang="nb-NO" sz="1400" dirty="0"/>
              <a:t>IME = Intel Management Engine</a:t>
            </a:r>
            <a:r>
              <a:rPr lang="nb-NO" sz="1400" dirty="0" smtClean="0"/>
              <a:t> </a:t>
            </a:r>
            <a:endParaRPr lang="nb-NO" sz="1400" dirty="0"/>
          </a:p>
        </p:txBody>
      </p:sp>
    </p:spTree>
    <p:extLst>
      <p:ext uri="{BB962C8B-B14F-4D97-AF65-F5344CB8AC3E}">
        <p14:creationId xmlns:p14="http://schemas.microsoft.com/office/powerpoint/2010/main" val="2721224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Eksempel Intels brikkesett </a:t>
            </a:r>
            <a:r>
              <a:rPr lang="nb-NO" dirty="0" smtClean="0"/>
              <a:t>P55</a:t>
            </a:r>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11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401663"/>
            <a:ext cx="57150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911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Bussene</a:t>
            </a:r>
            <a:endParaRPr lang="nb-NO" dirty="0"/>
          </a:p>
        </p:txBody>
      </p:sp>
      <p:sp>
        <p:nvSpPr>
          <p:cNvPr id="3" name="Plassholder for innhold 2"/>
          <p:cNvSpPr>
            <a:spLocks noGrp="1"/>
          </p:cNvSpPr>
          <p:nvPr>
            <p:ph idx="1"/>
          </p:nvPr>
        </p:nvSpPr>
        <p:spPr>
          <a:xfrm>
            <a:off x="457200" y="1379909"/>
            <a:ext cx="8229600" cy="4857403"/>
          </a:xfrm>
        </p:spPr>
        <p:txBody>
          <a:bodyPr>
            <a:normAutofit fontScale="85000" lnSpcReduction="10000"/>
          </a:bodyPr>
          <a:lstStyle/>
          <a:p>
            <a:r>
              <a:rPr lang="nb-NO" sz="2900" dirty="0"/>
              <a:t>Alle komponentene i datamaskinen er koblet sammen med ledningsremser som kalles busser. </a:t>
            </a:r>
            <a:endParaRPr lang="nb-NO" sz="2900" dirty="0" smtClean="0"/>
          </a:p>
          <a:p>
            <a:r>
              <a:rPr lang="nb-NO" sz="2900" dirty="0" smtClean="0"/>
              <a:t>Bussene </a:t>
            </a:r>
            <a:r>
              <a:rPr lang="nb-NO" sz="2900" dirty="0"/>
              <a:t>frakter data mellom de ulike komponentene i datamaskinen slik at de kan kommuniserer med hverandre.</a:t>
            </a:r>
          </a:p>
          <a:p>
            <a:r>
              <a:rPr lang="nb-NO" sz="2900" dirty="0"/>
              <a:t>En buss består av flere ledninger som ligger inntil </a:t>
            </a:r>
            <a:r>
              <a:rPr lang="nb-NO" sz="2900" dirty="0" smtClean="0"/>
              <a:t>hverandre</a:t>
            </a:r>
            <a:r>
              <a:rPr lang="nb-NO" sz="2900" dirty="0"/>
              <a:t>.</a:t>
            </a:r>
            <a:endParaRPr lang="nb-NO" sz="2900" dirty="0" smtClean="0"/>
          </a:p>
          <a:p>
            <a:r>
              <a:rPr lang="nb-NO" sz="2900" dirty="0" smtClean="0"/>
              <a:t>Antallet </a:t>
            </a:r>
            <a:r>
              <a:rPr lang="nb-NO" sz="2900" dirty="0"/>
              <a:t>parallelle linjer avgjør hvor mye data som kan sendes om gangen. Det kalles bredden til bussen. </a:t>
            </a:r>
            <a:r>
              <a:rPr lang="nb-NO" sz="2900" dirty="0" smtClean="0"/>
              <a:t> </a:t>
            </a:r>
          </a:p>
          <a:p>
            <a:pPr lvl="1"/>
            <a:r>
              <a:rPr lang="nb-NO" sz="2600" dirty="0" smtClean="0"/>
              <a:t>16 </a:t>
            </a:r>
            <a:r>
              <a:rPr lang="nb-NO" sz="2600" dirty="0"/>
              <a:t>ledninger inntil hverandre, betyr det at det kan overføres 16 biter eller 2 byter samtidig. Vi sier at bussen er 16 biter bred.</a:t>
            </a:r>
          </a:p>
          <a:p>
            <a:pPr lvl="1"/>
            <a:r>
              <a:rPr lang="nb-NO" sz="2600" dirty="0"/>
              <a:t>Bredden på bussen varierer fra maskin til maskin etter hvilket formål den har, og avhenger av hva slags prosessor som er koblet til. Den kan være fra 8 biter til 64 biter bred.</a:t>
            </a:r>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12</a:t>
            </a:fld>
            <a:endParaRPr lang="en-US"/>
          </a:p>
        </p:txBody>
      </p:sp>
    </p:spTree>
    <p:extLst>
      <p:ext uri="{BB962C8B-B14F-4D97-AF65-F5344CB8AC3E}">
        <p14:creationId xmlns:p14="http://schemas.microsoft.com/office/powerpoint/2010/main" val="3530988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a:t>Vi </a:t>
            </a:r>
            <a:r>
              <a:rPr lang="nb-NO" sz="2800" dirty="0" smtClean="0"/>
              <a:t>deler </a:t>
            </a:r>
            <a:r>
              <a:rPr lang="nb-NO" sz="2800" dirty="0" err="1" smtClean="0"/>
              <a:t>bussystemene</a:t>
            </a:r>
            <a:r>
              <a:rPr lang="nb-NO" sz="2800" dirty="0" smtClean="0"/>
              <a:t> </a:t>
            </a:r>
            <a:r>
              <a:rPr lang="nb-NO" sz="2800" dirty="0"/>
              <a:t>i tre </a:t>
            </a:r>
            <a:r>
              <a:rPr lang="nb-NO" sz="2800" dirty="0" smtClean="0"/>
              <a:t>hoveddeler </a:t>
            </a:r>
            <a:r>
              <a:rPr lang="nb-NO" sz="2800" dirty="0"/>
              <a:t>avhengig av hvor de befinner seg i datamaskinen</a:t>
            </a:r>
          </a:p>
        </p:txBody>
      </p:sp>
      <p:sp>
        <p:nvSpPr>
          <p:cNvPr id="3" name="Plassholder for innhold 2"/>
          <p:cNvSpPr>
            <a:spLocks noGrp="1"/>
          </p:cNvSpPr>
          <p:nvPr>
            <p:ph idx="1"/>
          </p:nvPr>
        </p:nvSpPr>
        <p:spPr>
          <a:xfrm>
            <a:off x="1763688" y="2348880"/>
            <a:ext cx="6923112" cy="3777283"/>
          </a:xfrm>
        </p:spPr>
        <p:txBody>
          <a:bodyPr/>
          <a:lstStyle/>
          <a:p>
            <a:r>
              <a:rPr lang="nb-NO" sz="3000" dirty="0" smtClean="0"/>
              <a:t>Internbuss</a:t>
            </a:r>
            <a:endParaRPr lang="nb-NO" sz="3000" dirty="0"/>
          </a:p>
          <a:p>
            <a:r>
              <a:rPr lang="nb-NO" sz="3000" dirty="0"/>
              <a:t>Systembuss (lokalbuss)</a:t>
            </a:r>
          </a:p>
          <a:p>
            <a:r>
              <a:rPr lang="nb-NO" sz="3000" dirty="0"/>
              <a:t>Utvidelsesbuss (eksternbuss</a:t>
            </a:r>
            <a:r>
              <a:rPr lang="nb-NO" dirty="0"/>
              <a:t>)</a:t>
            </a:r>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13</a:t>
            </a:fld>
            <a:endParaRPr lang="en-US"/>
          </a:p>
        </p:txBody>
      </p:sp>
    </p:spTree>
    <p:extLst>
      <p:ext uri="{BB962C8B-B14F-4D97-AF65-F5344CB8AC3E}">
        <p14:creationId xmlns:p14="http://schemas.microsoft.com/office/powerpoint/2010/main" val="2135333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Internbuss</a:t>
            </a:r>
            <a:endParaRPr lang="nb-NO" dirty="0"/>
          </a:p>
        </p:txBody>
      </p:sp>
      <p:sp>
        <p:nvSpPr>
          <p:cNvPr id="3" name="Plassholder for innhold 2"/>
          <p:cNvSpPr>
            <a:spLocks noGrp="1"/>
          </p:cNvSpPr>
          <p:nvPr>
            <p:ph idx="1"/>
          </p:nvPr>
        </p:nvSpPr>
        <p:spPr/>
        <p:txBody>
          <a:bodyPr/>
          <a:lstStyle/>
          <a:p>
            <a:r>
              <a:rPr lang="nb-NO" dirty="0"/>
              <a:t>Internbussen </a:t>
            </a:r>
            <a:r>
              <a:rPr lang="nb-NO" dirty="0" smtClean="0"/>
              <a:t>går </a:t>
            </a:r>
            <a:r>
              <a:rPr lang="nb-NO" dirty="0"/>
              <a:t>internt i </a:t>
            </a:r>
            <a:r>
              <a:rPr lang="nb-NO" dirty="0" smtClean="0"/>
              <a:t>prosessoren og kobler </a:t>
            </a:r>
            <a:r>
              <a:rPr lang="nb-NO" dirty="0"/>
              <a:t>sammen registre og ALU. </a:t>
            </a:r>
            <a:endParaRPr lang="nb-NO" dirty="0" smtClean="0"/>
          </a:p>
          <a:p>
            <a:r>
              <a:rPr lang="nb-NO" dirty="0" smtClean="0"/>
              <a:t>Det </a:t>
            </a:r>
            <a:r>
              <a:rPr lang="nb-NO" dirty="0"/>
              <a:t>er en rask buss hvor overføringene mellom enhetene må skje innenfor en klokkepuls. Den må derfor kunne overføre data i den hastigheten som prosessoren krever.</a:t>
            </a:r>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14</a:t>
            </a:fld>
            <a:endParaRPr lang="en-US"/>
          </a:p>
        </p:txBody>
      </p:sp>
    </p:spTree>
    <p:extLst>
      <p:ext uri="{BB962C8B-B14F-4D97-AF65-F5344CB8AC3E}">
        <p14:creationId xmlns:p14="http://schemas.microsoft.com/office/powerpoint/2010/main" val="2448489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err="1"/>
              <a:t>Systembuss</a:t>
            </a:r>
            <a:r>
              <a:rPr lang="en-US" dirty="0"/>
              <a:t> </a:t>
            </a:r>
            <a:r>
              <a:rPr lang="en-US" i="1" dirty="0" err="1"/>
              <a:t>frontside</a:t>
            </a:r>
            <a:r>
              <a:rPr lang="en-US" i="1" dirty="0"/>
              <a:t> bus, memory bus, local bus, </a:t>
            </a:r>
            <a:r>
              <a:rPr lang="en-US" i="1" dirty="0" err="1"/>
              <a:t>eller</a:t>
            </a:r>
            <a:r>
              <a:rPr lang="en-US" i="1" dirty="0"/>
              <a:t> host bus</a:t>
            </a:r>
            <a:endParaRPr lang="en-US" dirty="0"/>
          </a:p>
        </p:txBody>
      </p:sp>
      <p:sp>
        <p:nvSpPr>
          <p:cNvPr id="3" name="Plassholder for innhold 2"/>
          <p:cNvSpPr>
            <a:spLocks noGrp="1"/>
          </p:cNvSpPr>
          <p:nvPr>
            <p:ph idx="1"/>
          </p:nvPr>
        </p:nvSpPr>
        <p:spPr/>
        <p:txBody>
          <a:bodyPr>
            <a:normAutofit fontScale="40000" lnSpcReduction="20000"/>
          </a:bodyPr>
          <a:lstStyle/>
          <a:p>
            <a:r>
              <a:rPr lang="nb-NO" sz="5000" dirty="0"/>
              <a:t>Systembussen er toveisbussen som går fra prosessor til brikkesettet og kobler prosessoren til internminnet og de ulike tilkoblingsportene for inn- og utenhetene på hovedkortet. </a:t>
            </a:r>
          </a:p>
          <a:p>
            <a:r>
              <a:rPr lang="nb-NO" sz="5000" dirty="0" smtClean="0"/>
              <a:t>Tidligere </a:t>
            </a:r>
            <a:r>
              <a:rPr lang="nb-NO" sz="5000" dirty="0"/>
              <a:t>var dette "linjer" på hovedkortet. I dag ligger det meste av </a:t>
            </a:r>
            <a:r>
              <a:rPr lang="nb-NO" sz="5000" dirty="0" smtClean="0"/>
              <a:t>systembussen </a:t>
            </a:r>
            <a:r>
              <a:rPr lang="nb-NO" sz="5000" dirty="0"/>
              <a:t>på prosessorbrikken.</a:t>
            </a:r>
          </a:p>
          <a:p>
            <a:r>
              <a:rPr lang="nb-NO" sz="5000" dirty="0"/>
              <a:t>Overføringshastigheten eller båndbredden avgjøres av bredden på bussen, klokkefrekvensen og antall dataoverføringer per klokkepuls. </a:t>
            </a:r>
            <a:r>
              <a:rPr lang="nb-NO" sz="5000" dirty="0" smtClean="0"/>
              <a:t>F.eks. </a:t>
            </a:r>
            <a:r>
              <a:rPr lang="nb-NO" sz="5000" dirty="0"/>
              <a:t>en 32 biters (4 byte) bred systembuss med en frekvens på 100 MHz som utfører 4 overføringer/puls har en maksimum båndbredde 1600 MB/sek.</a:t>
            </a:r>
          </a:p>
          <a:p>
            <a:r>
              <a:rPr lang="nb-NO" sz="5000" dirty="0"/>
              <a:t>Tidligere overførte systembussen data i samme hastighet som prosessoren. Men prosessoren har utviklet seg raskere enn de andre komponentene, og systembussene må derfor benytte en lavere hastighet. </a:t>
            </a:r>
          </a:p>
          <a:p>
            <a:r>
              <a:rPr lang="nb-NO" sz="5000" dirty="0"/>
              <a:t>Systembussen betegnes ofte som frontside bus, FSB. Noen datamaskiner har også en back side bus, BSB, som kobler CPU til </a:t>
            </a:r>
            <a:r>
              <a:rPr lang="nb-NO" sz="5000" dirty="0" err="1"/>
              <a:t>cacheminnet</a:t>
            </a:r>
            <a:r>
              <a:rPr lang="nb-NO" sz="5000" dirty="0"/>
              <a:t>. Denne bussen og </a:t>
            </a:r>
            <a:r>
              <a:rPr lang="nb-NO" sz="5000" dirty="0" err="1" smtClean="0"/>
              <a:t>cacheminnet</a:t>
            </a:r>
            <a:r>
              <a:rPr lang="nb-NO" sz="5000" dirty="0" smtClean="0"/>
              <a:t> </a:t>
            </a:r>
            <a:r>
              <a:rPr lang="nb-NO" sz="5000" dirty="0"/>
              <a:t>er raskere </a:t>
            </a:r>
            <a:r>
              <a:rPr lang="nb-NO" sz="5000"/>
              <a:t>enn </a:t>
            </a:r>
            <a:r>
              <a:rPr lang="nb-NO" sz="5000" smtClean="0"/>
              <a:t>FSB </a:t>
            </a:r>
            <a:r>
              <a:rPr lang="nb-NO" sz="5000" dirty="0"/>
              <a:t>og vanlig RAM.</a:t>
            </a:r>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15</a:t>
            </a:fld>
            <a:endParaRPr lang="en-US"/>
          </a:p>
        </p:txBody>
      </p:sp>
    </p:spTree>
    <p:extLst>
      <p:ext uri="{BB962C8B-B14F-4D97-AF65-F5344CB8AC3E}">
        <p14:creationId xmlns:p14="http://schemas.microsoft.com/office/powerpoint/2010/main" val="1209161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Systembussen er egentlig et sammensatt </a:t>
            </a:r>
            <a:r>
              <a:rPr lang="nb-NO" dirty="0" err="1"/>
              <a:t>bussystem</a:t>
            </a:r>
            <a:r>
              <a:rPr lang="nb-NO" dirty="0"/>
              <a:t> som består av tre busser:</a:t>
            </a:r>
            <a:br>
              <a:rPr lang="nb-NO" dirty="0"/>
            </a:br>
            <a:endParaRPr lang="nb-NO" dirty="0"/>
          </a:p>
        </p:txBody>
      </p:sp>
      <p:sp>
        <p:nvSpPr>
          <p:cNvPr id="3" name="Plassholder for innhold 2"/>
          <p:cNvSpPr>
            <a:spLocks noGrp="1"/>
          </p:cNvSpPr>
          <p:nvPr>
            <p:ph idx="1"/>
          </p:nvPr>
        </p:nvSpPr>
        <p:spPr/>
        <p:txBody>
          <a:bodyPr/>
          <a:lstStyle/>
          <a:p>
            <a:r>
              <a:rPr lang="nb-NO" dirty="0" smtClean="0"/>
              <a:t>Adressebuss</a:t>
            </a:r>
            <a:endParaRPr lang="nb-NO" dirty="0"/>
          </a:p>
          <a:p>
            <a:r>
              <a:rPr lang="nb-NO" dirty="0"/>
              <a:t>Databuss</a:t>
            </a:r>
          </a:p>
          <a:p>
            <a:r>
              <a:rPr lang="nb-NO" dirty="0"/>
              <a:t>Kontrollbuss</a:t>
            </a:r>
          </a:p>
          <a:p>
            <a:pPr marL="0" indent="0">
              <a:buNone/>
            </a:pPr>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16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772816"/>
            <a:ext cx="615668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422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Adressebussen</a:t>
            </a:r>
          </a:p>
        </p:txBody>
      </p:sp>
      <p:sp>
        <p:nvSpPr>
          <p:cNvPr id="3" name="Plassholder for innhold 2"/>
          <p:cNvSpPr>
            <a:spLocks noGrp="1"/>
          </p:cNvSpPr>
          <p:nvPr>
            <p:ph idx="1"/>
          </p:nvPr>
        </p:nvSpPr>
        <p:spPr/>
        <p:txBody>
          <a:bodyPr>
            <a:normAutofit fontScale="62500" lnSpcReduction="20000"/>
          </a:bodyPr>
          <a:lstStyle/>
          <a:p>
            <a:r>
              <a:rPr lang="nb-NO" dirty="0"/>
              <a:t>Adressebussen brukes av prosessoren til å bestemme hvilken enhet det skal leses eller skrives til. Enheten kan enten være internminnet (RAM/ROM), eller det som vi kaller porter. Portene er tilkoblingspunkter for inn- og utenheter (i/u-enheter) slik som tastatur, skjermkort og skriver. Adressebussen er enveis, og den styres av prosessoren.</a:t>
            </a:r>
          </a:p>
          <a:p>
            <a:r>
              <a:rPr lang="nb-NO" dirty="0"/>
              <a:t>Alle byter i internminnet og alle i/u-porter har hver sin adresse, slik at de kan adresseres unikt for lesing eller skriving. Noen datamaskiner skiller mellom minneadresser og portadresser. Det gjør Intelbaserte PC-er. De har to typer adresser, en for minnet og en for i/u-porter. Når en Intelprosessor legger en adresse på adressebussen, er den enten til minnet eller til en port. Hva som er tilfellet, bestemmes av kontrollbussen. Den sender ut et kontrollsignal som enten ruter adressen til internminnet eller til portene. Det kalles uavhengig i/u.</a:t>
            </a:r>
          </a:p>
          <a:p>
            <a:r>
              <a:rPr lang="nb-NO" dirty="0"/>
              <a:t>Alternativet er at minnet og i/u-portene deler det samme settet med adresser. Det kalles minnerettet i/u.</a:t>
            </a:r>
          </a:p>
          <a:p>
            <a:r>
              <a:rPr lang="nb-NO" dirty="0"/>
              <a:t>En Pentium-prosessor har en 32-biters adressebuss. Det betyr at den kan sende 2</a:t>
            </a:r>
            <a:r>
              <a:rPr lang="nb-NO" baseline="30000" dirty="0"/>
              <a:t>32</a:t>
            </a:r>
            <a:r>
              <a:rPr lang="nb-NO" dirty="0"/>
              <a:t> = 4 294 967 296 (4 </a:t>
            </a:r>
            <a:r>
              <a:rPr lang="nb-NO" dirty="0" err="1"/>
              <a:t>giga</a:t>
            </a:r>
            <a:r>
              <a:rPr lang="nb-NO" dirty="0"/>
              <a:t>) ulike adresser over adressebussen. Hvis hver adresse refererer til 1 byte i internminnet, betyr det at prosessoren kan adressere et fysisk minne på maksimalt 4 GB</a:t>
            </a:r>
            <a:r>
              <a:rPr lang="nb-NO" dirty="0" smtClean="0"/>
              <a:t>.</a:t>
            </a:r>
          </a:p>
          <a:p>
            <a:r>
              <a:rPr lang="nb-NO" dirty="0" smtClean="0"/>
              <a:t>Hva har din PC?</a:t>
            </a:r>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17</a:t>
            </a:fld>
            <a:endParaRPr lang="en-US"/>
          </a:p>
        </p:txBody>
      </p:sp>
    </p:spTree>
    <p:extLst>
      <p:ext uri="{BB962C8B-B14F-4D97-AF65-F5344CB8AC3E}">
        <p14:creationId xmlns:p14="http://schemas.microsoft.com/office/powerpoint/2010/main" val="2745450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Databussen</a:t>
            </a:r>
          </a:p>
        </p:txBody>
      </p:sp>
      <p:sp>
        <p:nvSpPr>
          <p:cNvPr id="3" name="Plassholder for innhold 2"/>
          <p:cNvSpPr>
            <a:spLocks noGrp="1"/>
          </p:cNvSpPr>
          <p:nvPr>
            <p:ph idx="1"/>
          </p:nvPr>
        </p:nvSpPr>
        <p:spPr/>
        <p:txBody>
          <a:bodyPr/>
          <a:lstStyle/>
          <a:p>
            <a:r>
              <a:rPr lang="nb-NO" dirty="0"/>
              <a:t>Databussen er en toveisbuss som brukes til å frakte data fram og tilbake mellom prosessoren og minnet og mellom minnet og i/u-enhetene.</a:t>
            </a:r>
          </a:p>
          <a:p>
            <a:r>
              <a:rPr lang="nb-NO" dirty="0"/>
              <a:t>Bredden på databussen er en viktig faktor for hvor raskt data kan overføres mellom enhetene i datamaskinen. En Pentium-prosessor har en 64-biters ekstern databuss og kan dermed overføre 8 byter om gangen</a:t>
            </a:r>
            <a:r>
              <a:rPr lang="nb-NO" dirty="0" smtClean="0"/>
              <a:t>.</a:t>
            </a:r>
            <a:br>
              <a:rPr lang="nb-NO" dirty="0" smtClean="0"/>
            </a:br>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18</a:t>
            </a:fld>
            <a:endParaRPr lang="en-US"/>
          </a:p>
        </p:txBody>
      </p:sp>
    </p:spTree>
    <p:extLst>
      <p:ext uri="{BB962C8B-B14F-4D97-AF65-F5344CB8AC3E}">
        <p14:creationId xmlns:p14="http://schemas.microsoft.com/office/powerpoint/2010/main" val="3049001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Kontrollbuss</a:t>
            </a:r>
            <a:endParaRPr lang="nb-NO" dirty="0"/>
          </a:p>
        </p:txBody>
      </p:sp>
      <p:sp>
        <p:nvSpPr>
          <p:cNvPr id="3" name="Plassholder for innhold 2"/>
          <p:cNvSpPr>
            <a:spLocks noGrp="1"/>
          </p:cNvSpPr>
          <p:nvPr>
            <p:ph idx="1"/>
          </p:nvPr>
        </p:nvSpPr>
        <p:spPr/>
        <p:txBody>
          <a:bodyPr>
            <a:normAutofit fontScale="85000" lnSpcReduction="20000"/>
          </a:bodyPr>
          <a:lstStyle/>
          <a:p>
            <a:r>
              <a:rPr lang="nb-NO" dirty="0"/>
              <a:t>Kontrollbussen styrer hvorvidt det skal leses fra eller skrives til minnet eller en i/u-port. Databussen brukes både til lesing og skriving av data, men den kan ikke gjøre begge deler samtidig. Det kontrolleres ved at prosessoren sender ut et lesesignal eller et skrivesignal på kontrollbussen.</a:t>
            </a:r>
          </a:p>
          <a:p>
            <a:r>
              <a:rPr lang="nb-NO" dirty="0"/>
              <a:t>Det skal dessuten skilles mellom adresser til internminnet og adresser til i/u-porter, for bare en enhet har tilgang til databussen om gangen.</a:t>
            </a:r>
          </a:p>
          <a:p>
            <a:r>
              <a:rPr lang="nb-NO" dirty="0"/>
              <a:t>De fire viktigste kontrollsignalene på kontrollbussene er derfor:</a:t>
            </a:r>
          </a:p>
          <a:p>
            <a:r>
              <a:rPr lang="nb-NO" dirty="0"/>
              <a:t>les fra i/u</a:t>
            </a:r>
          </a:p>
          <a:p>
            <a:r>
              <a:rPr lang="nb-NO" dirty="0"/>
              <a:t>skriv til i/u</a:t>
            </a:r>
          </a:p>
          <a:p>
            <a:r>
              <a:rPr lang="nb-NO" dirty="0"/>
              <a:t>les fra minnet</a:t>
            </a:r>
          </a:p>
          <a:p>
            <a:r>
              <a:rPr lang="nb-NO" dirty="0"/>
              <a:t>skriv til minnet</a:t>
            </a:r>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19</a:t>
            </a:fld>
            <a:endParaRPr lang="en-US"/>
          </a:p>
        </p:txBody>
      </p:sp>
    </p:spTree>
    <p:extLst>
      <p:ext uri="{BB962C8B-B14F-4D97-AF65-F5344CB8AC3E}">
        <p14:creationId xmlns:p14="http://schemas.microsoft.com/office/powerpoint/2010/main" val="1473549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Innhold</a:t>
            </a:r>
            <a:endParaRPr lang="en-US" dirty="0"/>
          </a:p>
        </p:txBody>
      </p:sp>
      <p:sp>
        <p:nvSpPr>
          <p:cNvPr id="3" name="Content Placeholder 2"/>
          <p:cNvSpPr>
            <a:spLocks noGrp="1"/>
          </p:cNvSpPr>
          <p:nvPr>
            <p:ph idx="1"/>
          </p:nvPr>
        </p:nvSpPr>
        <p:spPr>
          <a:xfrm>
            <a:off x="1691680" y="1643050"/>
            <a:ext cx="6995120" cy="4483113"/>
          </a:xfrm>
        </p:spPr>
        <p:txBody>
          <a:bodyPr>
            <a:normAutofit/>
          </a:bodyPr>
          <a:lstStyle/>
          <a:p>
            <a:r>
              <a:rPr lang="nb-NO" dirty="0" smtClean="0"/>
              <a:t>Hovedkort</a:t>
            </a:r>
            <a:endParaRPr lang="nb-NO" dirty="0"/>
          </a:p>
          <a:p>
            <a:r>
              <a:rPr lang="nb-NO" dirty="0"/>
              <a:t>Brikkesett</a:t>
            </a:r>
          </a:p>
          <a:p>
            <a:r>
              <a:rPr lang="nb-NO" dirty="0"/>
              <a:t>Internbussen</a:t>
            </a:r>
          </a:p>
          <a:p>
            <a:r>
              <a:rPr lang="nb-NO" dirty="0"/>
              <a:t>Systembussen</a:t>
            </a:r>
          </a:p>
          <a:p>
            <a:r>
              <a:rPr lang="nb-NO" dirty="0"/>
              <a:t>Utvidelsesbussen</a:t>
            </a:r>
          </a:p>
        </p:txBody>
      </p:sp>
      <p:sp>
        <p:nvSpPr>
          <p:cNvPr id="4" name="Date Placeholder 3"/>
          <p:cNvSpPr>
            <a:spLocks noGrp="1"/>
          </p:cNvSpPr>
          <p:nvPr>
            <p:ph type="dt" sz="half" idx="10"/>
          </p:nvPr>
        </p:nvSpPr>
        <p:spPr/>
        <p:txBody>
          <a:bodyPr/>
          <a:lstStyle/>
          <a:p>
            <a:fld id="{C9F28CE1-2078-430D-9D84-768384756020}" type="datetime1">
              <a:rPr lang="nb-NO" smtClean="0"/>
              <a:pPr/>
              <a:t>26.09.2017</a:t>
            </a:fld>
            <a:endParaRPr lang="en-US"/>
          </a:p>
        </p:txBody>
      </p:sp>
      <p:sp>
        <p:nvSpPr>
          <p:cNvPr id="5" name="Slide Number Placeholder 4"/>
          <p:cNvSpPr>
            <a:spLocks noGrp="1"/>
          </p:cNvSpPr>
          <p:nvPr>
            <p:ph type="sldNum" sz="quarter" idx="12"/>
          </p:nvPr>
        </p:nvSpPr>
        <p:spPr/>
        <p:txBody>
          <a:bodyPr/>
          <a:lstStyle/>
          <a:p>
            <a:fld id="{1235A075-A86C-4311-BBE7-FB8D4F860DCF}"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Håkon Tolsby</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Utvidelsesbusser</a:t>
            </a:r>
          </a:p>
        </p:txBody>
      </p:sp>
      <p:sp>
        <p:nvSpPr>
          <p:cNvPr id="3" name="Plassholder for innhold 2"/>
          <p:cNvSpPr>
            <a:spLocks noGrp="1"/>
          </p:cNvSpPr>
          <p:nvPr>
            <p:ph idx="1"/>
          </p:nvPr>
        </p:nvSpPr>
        <p:spPr/>
        <p:txBody>
          <a:bodyPr>
            <a:noAutofit/>
          </a:bodyPr>
          <a:lstStyle/>
          <a:p>
            <a:pPr marL="0" indent="0">
              <a:buNone/>
            </a:pPr>
            <a:r>
              <a:rPr lang="nb-NO" sz="2000" dirty="0" smtClean="0"/>
              <a:t>Utvidelsesbussene er datamaskinens kontakter for tilkobling av eksterne inn- og utenheter og kalles også for I/U-busser. De færreste eksterne enheter klarer å kommunisere med systembussens store hastighet. Derfor er det behov for enklere utvidelsesbusser med lavere hastighet. </a:t>
            </a:r>
          </a:p>
          <a:p>
            <a:pPr marL="0" indent="0">
              <a:buNone/>
            </a:pPr>
            <a:r>
              <a:rPr lang="nb-NO" sz="2000" dirty="0" smtClean="0"/>
              <a:t>I en moderne PC er det flere forskjellige utvidelsesbusser:</a:t>
            </a:r>
          </a:p>
          <a:p>
            <a:r>
              <a:rPr lang="nb-NO" sz="2000" dirty="0" smtClean="0"/>
              <a:t>PCI, parallell</a:t>
            </a:r>
          </a:p>
          <a:p>
            <a:r>
              <a:rPr lang="nb-NO" sz="2000" dirty="0" smtClean="0"/>
              <a:t>PCI-Express, seriell</a:t>
            </a:r>
          </a:p>
          <a:p>
            <a:r>
              <a:rPr lang="nb-NO" sz="2000" dirty="0" smtClean="0"/>
              <a:t>USB 2.0,seriell</a:t>
            </a:r>
          </a:p>
          <a:p>
            <a:r>
              <a:rPr lang="nb-NO" sz="2000" dirty="0" smtClean="0"/>
              <a:t>USB 3.0,seriell</a:t>
            </a:r>
          </a:p>
          <a:p>
            <a:r>
              <a:rPr lang="nb-NO" sz="2000" dirty="0" smtClean="0"/>
              <a:t>SATA, seriell, erstatter ATA (IDE)</a:t>
            </a:r>
          </a:p>
          <a:p>
            <a:r>
              <a:rPr lang="nb-NO" sz="2000" dirty="0" err="1" smtClean="0"/>
              <a:t>Firewire</a:t>
            </a:r>
            <a:r>
              <a:rPr lang="nb-NO" sz="2000" dirty="0" smtClean="0"/>
              <a:t>, seriell</a:t>
            </a:r>
          </a:p>
          <a:p>
            <a:r>
              <a:rPr lang="nb-NO" sz="2000" dirty="0" smtClean="0"/>
              <a:t>Thunderbolt, seriell</a:t>
            </a:r>
            <a:endParaRPr lang="nb-NO" sz="2000"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20</a:t>
            </a:fld>
            <a:endParaRPr lang="en-US"/>
          </a:p>
        </p:txBody>
      </p:sp>
    </p:spTree>
    <p:extLst>
      <p:ext uri="{BB962C8B-B14F-4D97-AF65-F5344CB8AC3E}">
        <p14:creationId xmlns:p14="http://schemas.microsoft.com/office/powerpoint/2010/main" val="2219217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Parallell </a:t>
            </a:r>
            <a:r>
              <a:rPr lang="nb-NO" dirty="0" err="1" smtClean="0"/>
              <a:t>vs</a:t>
            </a:r>
            <a:r>
              <a:rPr lang="nb-NO" dirty="0" smtClean="0"/>
              <a:t> seriell overføring</a:t>
            </a:r>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21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361265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04864"/>
            <a:ext cx="3852428" cy="15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927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Parallell overføring </a:t>
            </a:r>
          </a:p>
        </p:txBody>
      </p:sp>
      <p:sp>
        <p:nvSpPr>
          <p:cNvPr id="3" name="Plassholder for innhold 2"/>
          <p:cNvSpPr>
            <a:spLocks noGrp="1"/>
          </p:cNvSpPr>
          <p:nvPr>
            <p:ph idx="1"/>
          </p:nvPr>
        </p:nvSpPr>
        <p:spPr/>
        <p:txBody>
          <a:bodyPr>
            <a:normAutofit fontScale="85000" lnSpcReduction="10000"/>
          </a:bodyPr>
          <a:lstStyle/>
          <a:p>
            <a:r>
              <a:rPr lang="nb-NO" dirty="0" smtClean="0"/>
              <a:t>Parallell </a:t>
            </a:r>
            <a:r>
              <a:rPr lang="nb-NO" dirty="0"/>
              <a:t>overføring betyr at flere ledninger, åtte eller flere, brukes til å overføre data samtidig mellom enheter. Parallell overføring er rask fordi man kan overføre hele byter om gangen uten å måtte dele dem opp i enkelte biter. </a:t>
            </a:r>
          </a:p>
          <a:p>
            <a:r>
              <a:rPr lang="nb-NO" dirty="0"/>
              <a:t>Parallell overføring kan bare brukes til enheter som ligger nærme (noen meter), og som håndterer raske overføringer. Eksempler på slike enheter er harddisk og skrivere. </a:t>
            </a:r>
          </a:p>
          <a:p>
            <a:r>
              <a:rPr lang="nb-NO" dirty="0"/>
              <a:t>Problemene med parallelle kabler er at de er dyre, lite elastiske, og at signalene fort svekkes. Dessuten må alle bitene komme fram samtidig og i samme rekkefølge. Dette stiller krav til at alle kabler har samme lengde i bussen, noe som kan være vanskelig for hovedkortprodusentene å leve opp til. Derfor har man gått over til serielle busser.</a:t>
            </a:r>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22</a:t>
            </a:fld>
            <a:endParaRPr lang="en-US"/>
          </a:p>
        </p:txBody>
      </p:sp>
    </p:spTree>
    <p:extLst>
      <p:ext uri="{BB962C8B-B14F-4D97-AF65-F5344CB8AC3E}">
        <p14:creationId xmlns:p14="http://schemas.microsoft.com/office/powerpoint/2010/main" val="346895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23</a:t>
            </a:fld>
            <a:endParaRPr lang="en-US"/>
          </a:p>
        </p:txBody>
      </p:sp>
      <p:sp>
        <p:nvSpPr>
          <p:cNvPr id="10" name="Plassholder for innhold 9"/>
          <p:cNvSpPr>
            <a:spLocks noGrp="1"/>
          </p:cNvSpPr>
          <p:nvPr>
            <p:ph idx="1"/>
          </p:nvPr>
        </p:nvSpPr>
        <p:spPr/>
        <p:txBody>
          <a:bodyPr/>
          <a:lstStyle/>
          <a:p>
            <a:r>
              <a:rPr lang="nb-NO" dirty="0" smtClean="0">
                <a:latin typeface="Arial" charset="0"/>
                <a:cs typeface="Arial" charset="0"/>
              </a:rPr>
              <a:t>Benytter </a:t>
            </a:r>
            <a:r>
              <a:rPr lang="nb-NO" dirty="0">
                <a:latin typeface="Arial" charset="0"/>
                <a:cs typeface="Arial" charset="0"/>
              </a:rPr>
              <a:t>bare én ledning til </a:t>
            </a:r>
            <a:r>
              <a:rPr lang="nb-NO" dirty="0" smtClean="0">
                <a:latin typeface="Arial" charset="0"/>
                <a:cs typeface="Arial" charset="0"/>
              </a:rPr>
              <a:t>dataoverføring</a:t>
            </a:r>
          </a:p>
          <a:p>
            <a:r>
              <a:rPr lang="nb-NO" dirty="0" smtClean="0">
                <a:latin typeface="Arial" charset="0"/>
                <a:cs typeface="Arial" charset="0"/>
              </a:rPr>
              <a:t>Dataene </a:t>
            </a:r>
            <a:r>
              <a:rPr lang="nb-NO" dirty="0">
                <a:latin typeface="Arial" charset="0"/>
                <a:cs typeface="Arial" charset="0"/>
              </a:rPr>
              <a:t>blir overført med én bit om gangen. </a:t>
            </a:r>
          </a:p>
          <a:p>
            <a:r>
              <a:rPr lang="nb-NO" dirty="0" smtClean="0">
                <a:latin typeface="Arial" charset="0"/>
                <a:cs typeface="Arial" charset="0"/>
              </a:rPr>
              <a:t>Signalet i </a:t>
            </a:r>
            <a:r>
              <a:rPr lang="nb-NO" dirty="0">
                <a:latin typeface="Arial" charset="0"/>
                <a:cs typeface="Arial" charset="0"/>
              </a:rPr>
              <a:t>serielle kabler svekkes ikke </a:t>
            </a:r>
            <a:r>
              <a:rPr lang="nb-NO" dirty="0" smtClean="0">
                <a:latin typeface="Arial" charset="0"/>
                <a:cs typeface="Arial" charset="0"/>
              </a:rPr>
              <a:t>like </a:t>
            </a:r>
            <a:r>
              <a:rPr lang="nb-NO" dirty="0">
                <a:latin typeface="Arial" charset="0"/>
                <a:cs typeface="Arial" charset="0"/>
              </a:rPr>
              <a:t>raskt som </a:t>
            </a:r>
            <a:r>
              <a:rPr lang="nb-NO" dirty="0" smtClean="0">
                <a:latin typeface="Arial" charset="0"/>
                <a:cs typeface="Arial" charset="0"/>
              </a:rPr>
              <a:t>i </a:t>
            </a:r>
            <a:r>
              <a:rPr lang="nb-NO" dirty="0">
                <a:latin typeface="Arial" charset="0"/>
                <a:cs typeface="Arial" charset="0"/>
              </a:rPr>
              <a:t>parallelle. </a:t>
            </a:r>
            <a:endParaRPr lang="nb-NO" dirty="0" smtClean="0">
              <a:latin typeface="Arial" charset="0"/>
              <a:cs typeface="Arial" charset="0"/>
            </a:endParaRPr>
          </a:p>
          <a:p>
            <a:r>
              <a:rPr lang="nb-NO" dirty="0" smtClean="0">
                <a:latin typeface="Arial" charset="0"/>
                <a:cs typeface="Arial" charset="0"/>
              </a:rPr>
              <a:t>Kablene er mer </a:t>
            </a:r>
            <a:r>
              <a:rPr lang="nb-NO" dirty="0">
                <a:latin typeface="Arial" charset="0"/>
                <a:cs typeface="Arial" charset="0"/>
              </a:rPr>
              <a:t>elastiske og enkle å </a:t>
            </a:r>
            <a:r>
              <a:rPr lang="nb-NO" dirty="0" smtClean="0">
                <a:latin typeface="Arial" charset="0"/>
                <a:cs typeface="Arial" charset="0"/>
              </a:rPr>
              <a:t>håndtere.</a:t>
            </a:r>
          </a:p>
          <a:p>
            <a:r>
              <a:rPr lang="nb-NO" dirty="0" smtClean="0">
                <a:latin typeface="Arial" charset="0"/>
                <a:cs typeface="Arial" charset="0"/>
              </a:rPr>
              <a:t>Kablene er rimeligere. </a:t>
            </a:r>
          </a:p>
          <a:p>
            <a:r>
              <a:rPr lang="nb-NO" dirty="0" smtClean="0">
                <a:latin typeface="Arial" charset="0"/>
                <a:cs typeface="Arial" charset="0"/>
              </a:rPr>
              <a:t>Raskere overføring</a:t>
            </a:r>
            <a:endParaRPr lang="nb-NO" dirty="0"/>
          </a:p>
        </p:txBody>
      </p:sp>
      <p:sp>
        <p:nvSpPr>
          <p:cNvPr id="2" name="Tittel 1"/>
          <p:cNvSpPr>
            <a:spLocks noGrp="1"/>
          </p:cNvSpPr>
          <p:nvPr>
            <p:ph type="title"/>
          </p:nvPr>
        </p:nvSpPr>
        <p:spPr/>
        <p:txBody>
          <a:bodyPr/>
          <a:lstStyle/>
          <a:p>
            <a:r>
              <a:rPr lang="nb-NO" dirty="0" smtClean="0"/>
              <a:t>Seriell </a:t>
            </a:r>
            <a:r>
              <a:rPr lang="nb-NO" dirty="0"/>
              <a:t>overføring </a:t>
            </a:r>
          </a:p>
        </p:txBody>
      </p:sp>
    </p:spTree>
    <p:extLst>
      <p:ext uri="{BB962C8B-B14F-4D97-AF65-F5344CB8AC3E}">
        <p14:creationId xmlns:p14="http://schemas.microsoft.com/office/powerpoint/2010/main" val="1875328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Ulike tilkoblingsteknologier </a:t>
            </a:r>
            <a:br>
              <a:rPr lang="nb-NO" dirty="0" smtClean="0"/>
            </a:br>
            <a:r>
              <a:rPr lang="nb-NO" dirty="0" smtClean="0"/>
              <a:t>for eksterne enheter</a:t>
            </a:r>
            <a:endParaRPr lang="nb-NO" dirty="0"/>
          </a:p>
        </p:txBody>
      </p:sp>
      <p:sp>
        <p:nvSpPr>
          <p:cNvPr id="4" name="Plassholder for dato 3"/>
          <p:cNvSpPr>
            <a:spLocks noGrp="1"/>
          </p:cNvSpPr>
          <p:nvPr>
            <p:ph type="dt" sz="half" idx="10"/>
          </p:nvPr>
        </p:nvSpPr>
        <p:spPr>
          <a:xfrm>
            <a:off x="539552" y="6381328"/>
            <a:ext cx="2133600" cy="365125"/>
          </a:xfrm>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24</a:t>
            </a:fld>
            <a:endParaRPr lang="en-US"/>
          </a:p>
        </p:txBody>
      </p:sp>
      <p:graphicFrame>
        <p:nvGraphicFramePr>
          <p:cNvPr id="8" name="Tabell 7"/>
          <p:cNvGraphicFramePr>
            <a:graphicFrameLocks noGrp="1"/>
          </p:cNvGraphicFramePr>
          <p:nvPr>
            <p:extLst>
              <p:ext uri="{D42A27DB-BD31-4B8C-83A1-F6EECF244321}">
                <p14:modId xmlns:p14="http://schemas.microsoft.com/office/powerpoint/2010/main" val="971218686"/>
              </p:ext>
            </p:extLst>
          </p:nvPr>
        </p:nvGraphicFramePr>
        <p:xfrm>
          <a:off x="539550" y="2126693"/>
          <a:ext cx="8136906" cy="2844761"/>
        </p:xfrm>
        <a:graphic>
          <a:graphicData uri="http://schemas.openxmlformats.org/drawingml/2006/table">
            <a:tbl>
              <a:tblPr/>
              <a:tblGrid>
                <a:gridCol w="1466111">
                  <a:extLst>
                    <a:ext uri="{9D8B030D-6E8A-4147-A177-3AD203B41FA5}">
                      <a16:colId xmlns:a16="http://schemas.microsoft.com/office/drawing/2014/main" val="20000"/>
                    </a:ext>
                  </a:extLst>
                </a:gridCol>
                <a:gridCol w="879665">
                  <a:extLst>
                    <a:ext uri="{9D8B030D-6E8A-4147-A177-3AD203B41FA5}">
                      <a16:colId xmlns:a16="http://schemas.microsoft.com/office/drawing/2014/main" val="20001"/>
                    </a:ext>
                  </a:extLst>
                </a:gridCol>
                <a:gridCol w="806360">
                  <a:extLst>
                    <a:ext uri="{9D8B030D-6E8A-4147-A177-3AD203B41FA5}">
                      <a16:colId xmlns:a16="http://schemas.microsoft.com/office/drawing/2014/main" val="20002"/>
                    </a:ext>
                  </a:extLst>
                </a:gridCol>
                <a:gridCol w="952971">
                  <a:extLst>
                    <a:ext uri="{9D8B030D-6E8A-4147-A177-3AD203B41FA5}">
                      <a16:colId xmlns:a16="http://schemas.microsoft.com/office/drawing/2014/main" val="20003"/>
                    </a:ext>
                  </a:extLst>
                </a:gridCol>
                <a:gridCol w="1045723">
                  <a:extLst>
                    <a:ext uri="{9D8B030D-6E8A-4147-A177-3AD203B41FA5}">
                      <a16:colId xmlns:a16="http://schemas.microsoft.com/office/drawing/2014/main" val="20004"/>
                    </a:ext>
                  </a:extLst>
                </a:gridCol>
                <a:gridCol w="998647">
                  <a:extLst>
                    <a:ext uri="{9D8B030D-6E8A-4147-A177-3AD203B41FA5}">
                      <a16:colId xmlns:a16="http://schemas.microsoft.com/office/drawing/2014/main" val="20005"/>
                    </a:ext>
                  </a:extLst>
                </a:gridCol>
                <a:gridCol w="907309">
                  <a:extLst>
                    <a:ext uri="{9D8B030D-6E8A-4147-A177-3AD203B41FA5}">
                      <a16:colId xmlns:a16="http://schemas.microsoft.com/office/drawing/2014/main" val="20006"/>
                    </a:ext>
                  </a:extLst>
                </a:gridCol>
                <a:gridCol w="1080120">
                  <a:extLst>
                    <a:ext uri="{9D8B030D-6E8A-4147-A177-3AD203B41FA5}">
                      <a16:colId xmlns:a16="http://schemas.microsoft.com/office/drawing/2014/main" val="20007"/>
                    </a:ext>
                  </a:extLst>
                </a:gridCol>
              </a:tblGrid>
              <a:tr h="487326">
                <a:tc>
                  <a:txBody>
                    <a:bodyPr/>
                    <a:lstStyle/>
                    <a:p>
                      <a:r>
                        <a:rPr lang="nb-NO" sz="1800" dirty="0"/>
                        <a:t> </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b-NO" sz="1800" b="1" dirty="0"/>
                        <a:t> PCI</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b-NO" sz="1800" b="1" dirty="0"/>
                        <a:t>USB 2.0</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b-NO" sz="1800" b="1" dirty="0"/>
                        <a:t>USB 3.0</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b-NO" sz="1800" b="1" dirty="0" smtClean="0"/>
                        <a:t>FireWire</a:t>
                      </a:r>
                      <a:br>
                        <a:rPr lang="nb-NO" sz="1800" b="1" dirty="0" smtClean="0"/>
                      </a:br>
                      <a:r>
                        <a:rPr lang="nb-NO" sz="1800" b="1" dirty="0" smtClean="0"/>
                        <a:t>400/800</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b-NO" sz="1800" b="1" dirty="0" err="1" smtClean="0"/>
                        <a:t>PCIe</a:t>
                      </a:r>
                      <a:r>
                        <a:rPr lang="nb-NO" sz="1800" b="1" dirty="0" smtClean="0"/>
                        <a:t> 3.0</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b-NO" sz="1800" dirty="0"/>
                        <a:t> </a:t>
                      </a:r>
                      <a:r>
                        <a:rPr lang="nb-NO" sz="1800" b="1" dirty="0"/>
                        <a:t>SATA </a:t>
                      </a:r>
                      <a:r>
                        <a:rPr lang="nb-NO" sz="1800" b="1" dirty="0" smtClean="0"/>
                        <a:t/>
                      </a:r>
                      <a:br>
                        <a:rPr lang="nb-NO" sz="1800" b="1" dirty="0" smtClean="0"/>
                      </a:br>
                      <a:r>
                        <a:rPr lang="nb-NO" sz="1800" b="1" dirty="0" smtClean="0"/>
                        <a:t>2.0/3.0</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 </a:t>
                      </a:r>
                      <a:r>
                        <a:rPr lang="nb-NO" sz="1800" b="1" dirty="0" smtClean="0"/>
                        <a:t>Thunder-bolt</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5405">
                <a:tc>
                  <a:txBody>
                    <a:bodyPr/>
                    <a:lstStyle/>
                    <a:p>
                      <a:r>
                        <a:rPr lang="nb-NO" sz="1800" dirty="0"/>
                        <a:t>Databuss (biter)</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32/64</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serie</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serie</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serie</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serie</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serie</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serie</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7169">
                <a:tc>
                  <a:txBody>
                    <a:bodyPr/>
                    <a:lstStyle/>
                    <a:p>
                      <a:r>
                        <a:rPr lang="nb-NO" sz="1800"/>
                        <a:t>Busshastighet (MHz)</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a:t>33</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a:t> </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a:t> </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a:t> </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2500</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 </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 </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88511">
                <a:tc>
                  <a:txBody>
                    <a:bodyPr/>
                    <a:lstStyle/>
                    <a:p>
                      <a:r>
                        <a:rPr lang="nb-NO" sz="1800" dirty="0"/>
                        <a:t>Båndbredde (</a:t>
                      </a:r>
                      <a:r>
                        <a:rPr lang="nb-NO" sz="1800" dirty="0" err="1"/>
                        <a:t>MByter</a:t>
                      </a:r>
                      <a:r>
                        <a:rPr lang="nb-NO" sz="1800" dirty="0"/>
                        <a:t>/s)</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smtClean="0"/>
                        <a:t>66/132</a:t>
                      </a:r>
                      <a:br>
                        <a:rPr lang="nb-NO" sz="1800" dirty="0" smtClean="0"/>
                      </a:br>
                      <a:r>
                        <a:rPr lang="nb-NO" sz="1800" dirty="0" smtClean="0"/>
                        <a:t>MB</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 </a:t>
                      </a:r>
                      <a:r>
                        <a:rPr lang="nb-NO" sz="1800" dirty="0" smtClean="0"/>
                        <a:t>480</a:t>
                      </a:r>
                      <a:br>
                        <a:rPr lang="nb-NO" sz="1800" dirty="0" smtClean="0"/>
                      </a:br>
                      <a:r>
                        <a:rPr lang="nb-NO" sz="1800" dirty="0" smtClean="0"/>
                        <a:t>Mbit</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 </a:t>
                      </a:r>
                      <a:r>
                        <a:rPr lang="nb-NO" sz="1800" dirty="0" smtClean="0"/>
                        <a:t>3,2Gbit</a:t>
                      </a:r>
                    </a:p>
                    <a:p>
                      <a:pPr algn="ctr"/>
                      <a:r>
                        <a:rPr lang="nb-NO" sz="1800" dirty="0" smtClean="0"/>
                        <a:t>(10Gbit)</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a:t>400/</a:t>
                      </a:r>
                      <a:br>
                        <a:rPr lang="nb-NO" sz="1800"/>
                      </a:br>
                      <a:r>
                        <a:rPr lang="nb-NO" sz="1800"/>
                        <a:t>786.432</a:t>
                      </a:r>
                      <a:br>
                        <a:rPr lang="nb-NO" sz="1800"/>
                      </a:br>
                      <a:r>
                        <a:rPr lang="nb-NO" sz="1800"/>
                        <a:t>Mbit</a:t>
                      </a:r>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 </a:t>
                      </a:r>
                      <a:r>
                        <a:rPr lang="nb-NO" sz="1800" dirty="0" smtClean="0"/>
                        <a:t>985MB</a:t>
                      </a:r>
                      <a:r>
                        <a:rPr lang="nb-NO" sz="1800" dirty="0"/>
                        <a:t>/</a:t>
                      </a:r>
                      <a:br>
                        <a:rPr lang="nb-NO" sz="1800" dirty="0"/>
                      </a:br>
                      <a:r>
                        <a:rPr lang="nb-NO" sz="1800" dirty="0" smtClean="0"/>
                        <a:t>31,5GB</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 3Gbit</a:t>
                      </a:r>
                      <a:r>
                        <a:rPr lang="nb-NO" sz="1800" dirty="0" smtClean="0"/>
                        <a:t>/</a:t>
                      </a:r>
                      <a:br>
                        <a:rPr lang="nb-NO" sz="1800" dirty="0" smtClean="0"/>
                      </a:br>
                      <a:r>
                        <a:rPr lang="nb-NO" sz="1800" dirty="0" smtClean="0"/>
                        <a:t>6Gbit</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dirty="0"/>
                        <a:t> </a:t>
                      </a:r>
                      <a:r>
                        <a:rPr lang="nb-NO" sz="1800" dirty="0" smtClean="0"/>
                        <a:t>10 </a:t>
                      </a:r>
                      <a:r>
                        <a:rPr lang="nb-NO" sz="1800" dirty="0" err="1" smtClean="0"/>
                        <a:t>Gbit</a:t>
                      </a:r>
                      <a:endParaRPr lang="nb-NO" sz="1800" dirty="0"/>
                    </a:p>
                  </a:txBody>
                  <a:tcPr marL="70111" marR="70111" marT="35055" marB="3505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5529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214422"/>
          </a:xfrm>
        </p:spPr>
        <p:txBody>
          <a:bodyPr>
            <a:normAutofit fontScale="90000"/>
          </a:bodyPr>
          <a:lstStyle/>
          <a:p>
            <a:r>
              <a:rPr lang="nb-NO" dirty="0"/>
              <a:t>PCI Express (</a:t>
            </a:r>
            <a:r>
              <a:rPr lang="nb-NO" dirty="0" err="1" smtClean="0"/>
              <a:t>PCIe</a:t>
            </a:r>
            <a:r>
              <a:rPr lang="nb-NO" dirty="0"/>
              <a:t>)</a:t>
            </a:r>
            <a:br>
              <a:rPr lang="nb-NO" dirty="0"/>
            </a:br>
            <a:r>
              <a:rPr lang="nb-NO" dirty="0" err="1"/>
              <a:t>Peripheral</a:t>
            </a:r>
            <a:r>
              <a:rPr lang="nb-NO" dirty="0"/>
              <a:t> Component </a:t>
            </a:r>
            <a:r>
              <a:rPr lang="nb-NO" dirty="0" err="1" smtClean="0"/>
              <a:t>Interconnect</a:t>
            </a:r>
            <a:r>
              <a:rPr lang="nb-NO" dirty="0" smtClean="0"/>
              <a:t> Express</a:t>
            </a:r>
            <a:endParaRPr lang="nb-NO" dirty="0"/>
          </a:p>
        </p:txBody>
      </p:sp>
      <p:sp>
        <p:nvSpPr>
          <p:cNvPr id="3" name="Plassholder for innhold 2"/>
          <p:cNvSpPr>
            <a:spLocks noGrp="1"/>
          </p:cNvSpPr>
          <p:nvPr>
            <p:ph idx="1"/>
          </p:nvPr>
        </p:nvSpPr>
        <p:spPr>
          <a:xfrm>
            <a:off x="457200" y="1428736"/>
            <a:ext cx="8686800" cy="4697427"/>
          </a:xfrm>
        </p:spPr>
        <p:txBody>
          <a:bodyPr>
            <a:normAutofit/>
          </a:bodyPr>
          <a:lstStyle/>
          <a:p>
            <a:r>
              <a:rPr lang="nb-NO" sz="2400" dirty="0" smtClean="0"/>
              <a:t>Seriell utvidelsesbussen </a:t>
            </a:r>
            <a:r>
              <a:rPr lang="nb-NO" sz="2400" dirty="0"/>
              <a:t>som har tatt over for PCI og </a:t>
            </a:r>
            <a:r>
              <a:rPr lang="nb-NO" sz="2400" dirty="0" smtClean="0"/>
              <a:t>AGP som var parallelle. </a:t>
            </a:r>
          </a:p>
          <a:p>
            <a:r>
              <a:rPr lang="nb-NO" sz="2400" dirty="0" smtClean="0"/>
              <a:t>Hver </a:t>
            </a:r>
            <a:r>
              <a:rPr lang="nb-NO" sz="2400" dirty="0"/>
              <a:t>link (</a:t>
            </a:r>
            <a:r>
              <a:rPr lang="nb-NO" sz="2400" dirty="0" smtClean="0"/>
              <a:t>ledningspar</a:t>
            </a:r>
            <a:r>
              <a:rPr lang="nb-NO" sz="2400" dirty="0"/>
              <a:t>) benevnes som en linje (eng. </a:t>
            </a:r>
            <a:r>
              <a:rPr lang="nb-NO" sz="2400" dirty="0" err="1"/>
              <a:t>lane</a:t>
            </a:r>
            <a:r>
              <a:rPr lang="nb-NO" sz="2400" dirty="0"/>
              <a:t>). </a:t>
            </a:r>
            <a:endParaRPr lang="nb-NO" sz="2400" dirty="0" smtClean="0"/>
          </a:p>
          <a:p>
            <a:r>
              <a:rPr lang="nb-NO" sz="2400" dirty="0" smtClean="0"/>
              <a:t>Spesifikasjonen </a:t>
            </a:r>
            <a:r>
              <a:rPr lang="nb-NO" sz="2400" dirty="0"/>
              <a:t>støtter x1, x2, x4, x8, x16 og x32 </a:t>
            </a:r>
            <a:r>
              <a:rPr lang="nb-NO" sz="2400" dirty="0" smtClean="0"/>
              <a:t>baner.</a:t>
            </a:r>
          </a:p>
          <a:p>
            <a:r>
              <a:rPr lang="nb-NO" sz="2400" dirty="0" smtClean="0"/>
              <a:t>Hver </a:t>
            </a:r>
            <a:r>
              <a:rPr lang="nb-NO" sz="2400" dirty="0"/>
              <a:t>linje kan overføre 250 - 1000 MB/s hver vei, full dupleks, det vil si både sende og motta samtidig. </a:t>
            </a:r>
            <a:endParaRPr lang="nb-NO" sz="2400" dirty="0" smtClean="0"/>
          </a:p>
          <a:p>
            <a:r>
              <a:rPr lang="nb-NO" sz="2400" dirty="0" smtClean="0"/>
              <a:t>Benytter </a:t>
            </a:r>
            <a:r>
              <a:rPr lang="nb-NO" sz="2400" dirty="0"/>
              <a:t>en klokkefrekvens på 2,5 GHz. </a:t>
            </a:r>
            <a:endParaRPr lang="nb-NO" sz="2400" dirty="0" smtClean="0"/>
          </a:p>
          <a:p>
            <a:r>
              <a:rPr lang="nb-NO" sz="2400" dirty="0" smtClean="0"/>
              <a:t>Vanlig </a:t>
            </a:r>
            <a:r>
              <a:rPr lang="nb-NO" sz="2400" dirty="0"/>
              <a:t>med 1 og 16 linjer. </a:t>
            </a:r>
            <a:r>
              <a:rPr lang="nb-NO" dirty="0" smtClean="0"/>
              <a:t/>
            </a:r>
            <a:br>
              <a:rPr lang="nb-NO" dirty="0" smtClean="0"/>
            </a:br>
            <a:r>
              <a:rPr lang="nb-NO" sz="2000" dirty="0" smtClean="0"/>
              <a:t>Et (</a:t>
            </a:r>
            <a:r>
              <a:rPr lang="nb-NO" sz="2000" dirty="0"/>
              <a:t>x16) </a:t>
            </a:r>
            <a:r>
              <a:rPr lang="nb-NO" sz="2000" dirty="0" err="1"/>
              <a:t>PCIe</a:t>
            </a:r>
            <a:r>
              <a:rPr lang="nb-NO" sz="2000" dirty="0"/>
              <a:t> 2.0 kort kan overføre 8 GB/s i hver retning og brukes til grafikkort</a:t>
            </a:r>
            <a:r>
              <a:rPr lang="nb-NO" sz="2000" dirty="0" smtClean="0"/>
              <a:t>.</a:t>
            </a:r>
            <a:r>
              <a:rPr lang="nb-NO" sz="2000" dirty="0"/>
              <a:t/>
            </a:r>
            <a:br>
              <a:rPr lang="nb-NO" sz="2000" dirty="0"/>
            </a:br>
            <a:r>
              <a:rPr lang="nb-NO" sz="2000" dirty="0"/>
              <a:t>Et (x16) </a:t>
            </a:r>
            <a:r>
              <a:rPr lang="nb-NO" sz="2000" dirty="0" err="1"/>
              <a:t>PCIe</a:t>
            </a:r>
            <a:r>
              <a:rPr lang="nb-NO" sz="2000" dirty="0"/>
              <a:t> </a:t>
            </a:r>
            <a:r>
              <a:rPr lang="nb-NO" sz="2000" dirty="0" smtClean="0"/>
              <a:t>3.0 </a:t>
            </a:r>
            <a:r>
              <a:rPr lang="nb-NO" sz="2000" dirty="0"/>
              <a:t>kort kan overføre </a:t>
            </a:r>
            <a:r>
              <a:rPr lang="nb-NO" sz="2000" dirty="0" smtClean="0"/>
              <a:t>15,8 </a:t>
            </a:r>
            <a:r>
              <a:rPr lang="nb-NO" sz="2000" dirty="0"/>
              <a:t>GB/s i hver </a:t>
            </a:r>
            <a:r>
              <a:rPr lang="nb-NO" sz="2000" dirty="0" smtClean="0"/>
              <a:t>retning.</a:t>
            </a:r>
            <a:endParaRPr lang="nb-NO" sz="2000"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25</a:t>
            </a:fld>
            <a:endParaRPr lang="en-US"/>
          </a:p>
        </p:txBody>
      </p:sp>
    </p:spTree>
    <p:extLst>
      <p:ext uri="{BB962C8B-B14F-4D97-AF65-F5344CB8AC3E}">
        <p14:creationId xmlns:p14="http://schemas.microsoft.com/office/powerpoint/2010/main" val="4231901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Ulike </a:t>
            </a:r>
            <a:r>
              <a:rPr lang="nb-NO" dirty="0" err="1" smtClean="0"/>
              <a:t>PCIe</a:t>
            </a:r>
            <a:r>
              <a:rPr lang="nb-NO" dirty="0" smtClean="0"/>
              <a:t> kontakter</a:t>
            </a:r>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26</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427873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Sylinder 7"/>
          <p:cNvSpPr txBox="1"/>
          <p:nvPr/>
        </p:nvSpPr>
        <p:spPr>
          <a:xfrm>
            <a:off x="5761816" y="3212976"/>
            <a:ext cx="1188132" cy="400110"/>
          </a:xfrm>
          <a:prstGeom prst="rect">
            <a:avLst/>
          </a:prstGeom>
          <a:noFill/>
        </p:spPr>
        <p:txBody>
          <a:bodyPr wrap="square" rtlCol="0">
            <a:spAutoFit/>
          </a:bodyPr>
          <a:lstStyle/>
          <a:p>
            <a:r>
              <a:rPr lang="nb-NO" sz="2000" dirty="0" err="1" smtClean="0"/>
              <a:t>PCIe</a:t>
            </a:r>
            <a:r>
              <a:rPr lang="nb-NO" sz="2000" dirty="0" smtClean="0"/>
              <a:t> x1</a:t>
            </a:r>
            <a:endParaRPr lang="nb-NO" sz="2000" dirty="0"/>
          </a:p>
        </p:txBody>
      </p:sp>
      <p:sp>
        <p:nvSpPr>
          <p:cNvPr id="10" name="TekstSylinder 9"/>
          <p:cNvSpPr txBox="1"/>
          <p:nvPr/>
        </p:nvSpPr>
        <p:spPr>
          <a:xfrm>
            <a:off x="5746928" y="2596842"/>
            <a:ext cx="2376264" cy="400110"/>
          </a:xfrm>
          <a:prstGeom prst="rect">
            <a:avLst/>
          </a:prstGeom>
          <a:noFill/>
        </p:spPr>
        <p:txBody>
          <a:bodyPr wrap="square" rtlCol="0">
            <a:spAutoFit/>
          </a:bodyPr>
          <a:lstStyle/>
          <a:p>
            <a:r>
              <a:rPr lang="nb-NO" sz="2000" dirty="0" err="1" smtClean="0"/>
              <a:t>PCIe</a:t>
            </a:r>
            <a:r>
              <a:rPr lang="nb-NO" sz="2000" dirty="0" smtClean="0"/>
              <a:t> x16</a:t>
            </a:r>
            <a:endParaRPr lang="nb-NO" sz="2000" dirty="0"/>
          </a:p>
        </p:txBody>
      </p:sp>
      <p:sp>
        <p:nvSpPr>
          <p:cNvPr id="11" name="TekstSylinder 10"/>
          <p:cNvSpPr txBox="1"/>
          <p:nvPr/>
        </p:nvSpPr>
        <p:spPr>
          <a:xfrm>
            <a:off x="5724128" y="2060848"/>
            <a:ext cx="1188132" cy="400110"/>
          </a:xfrm>
          <a:prstGeom prst="rect">
            <a:avLst/>
          </a:prstGeom>
          <a:noFill/>
        </p:spPr>
        <p:txBody>
          <a:bodyPr wrap="square" rtlCol="0">
            <a:spAutoFit/>
          </a:bodyPr>
          <a:lstStyle/>
          <a:p>
            <a:r>
              <a:rPr lang="nb-NO" sz="2000" dirty="0" err="1" smtClean="0"/>
              <a:t>PCIe</a:t>
            </a:r>
            <a:r>
              <a:rPr lang="nb-NO" sz="2000" dirty="0" smtClean="0"/>
              <a:t> x4</a:t>
            </a:r>
            <a:endParaRPr lang="nb-NO" sz="2000" dirty="0"/>
          </a:p>
        </p:txBody>
      </p:sp>
      <p:sp>
        <p:nvSpPr>
          <p:cNvPr id="12" name="TekstSylinder 11"/>
          <p:cNvSpPr txBox="1"/>
          <p:nvPr/>
        </p:nvSpPr>
        <p:spPr>
          <a:xfrm>
            <a:off x="5796136" y="3861048"/>
            <a:ext cx="1440160" cy="400110"/>
          </a:xfrm>
          <a:prstGeom prst="rect">
            <a:avLst/>
          </a:prstGeom>
          <a:noFill/>
        </p:spPr>
        <p:txBody>
          <a:bodyPr wrap="square" rtlCol="0">
            <a:spAutoFit/>
          </a:bodyPr>
          <a:lstStyle/>
          <a:p>
            <a:r>
              <a:rPr lang="nb-NO" sz="2000" dirty="0" err="1" smtClean="0"/>
              <a:t>PCIe</a:t>
            </a:r>
            <a:r>
              <a:rPr lang="nb-NO" sz="2000" dirty="0" smtClean="0"/>
              <a:t> x16</a:t>
            </a:r>
            <a:endParaRPr lang="nb-NO" sz="2000" dirty="0"/>
          </a:p>
        </p:txBody>
      </p:sp>
      <p:sp>
        <p:nvSpPr>
          <p:cNvPr id="13" name="TekstSylinder 12"/>
          <p:cNvSpPr txBox="1"/>
          <p:nvPr/>
        </p:nvSpPr>
        <p:spPr>
          <a:xfrm>
            <a:off x="5832140" y="4437112"/>
            <a:ext cx="1188132" cy="400110"/>
          </a:xfrm>
          <a:prstGeom prst="rect">
            <a:avLst/>
          </a:prstGeom>
          <a:noFill/>
        </p:spPr>
        <p:txBody>
          <a:bodyPr wrap="square" rtlCol="0">
            <a:spAutoFit/>
          </a:bodyPr>
          <a:lstStyle/>
          <a:p>
            <a:r>
              <a:rPr lang="nb-NO" sz="2000" dirty="0" smtClean="0"/>
              <a:t>PCI</a:t>
            </a:r>
            <a:endParaRPr lang="nb-NO" sz="2000" dirty="0"/>
          </a:p>
        </p:txBody>
      </p:sp>
      <p:cxnSp>
        <p:nvCxnSpPr>
          <p:cNvPr id="14" name="Rett pil 13"/>
          <p:cNvCxnSpPr>
            <a:stCxn id="11" idx="1"/>
          </p:cNvCxnSpPr>
          <p:nvPr/>
        </p:nvCxnSpPr>
        <p:spPr>
          <a:xfrm flipH="1">
            <a:off x="2123728" y="2260903"/>
            <a:ext cx="3600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flipH="1">
            <a:off x="4139952" y="2806705"/>
            <a:ext cx="1584176"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Rett pil 24"/>
          <p:cNvCxnSpPr/>
          <p:nvPr/>
        </p:nvCxnSpPr>
        <p:spPr>
          <a:xfrm flipH="1">
            <a:off x="1691680" y="3413031"/>
            <a:ext cx="40324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Rett pil 27"/>
          <p:cNvCxnSpPr/>
          <p:nvPr/>
        </p:nvCxnSpPr>
        <p:spPr>
          <a:xfrm flipH="1">
            <a:off x="4283968" y="4061103"/>
            <a:ext cx="14778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Rett pil 29"/>
          <p:cNvCxnSpPr/>
          <p:nvPr/>
        </p:nvCxnSpPr>
        <p:spPr>
          <a:xfrm flipH="1">
            <a:off x="3563888" y="4629974"/>
            <a:ext cx="2183040" cy="71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851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SATA (Serial ATA, S-ATA)</a:t>
            </a:r>
          </a:p>
        </p:txBody>
      </p:sp>
      <p:sp>
        <p:nvSpPr>
          <p:cNvPr id="3" name="Plassholder for innhold 2"/>
          <p:cNvSpPr>
            <a:spLocks noGrp="1"/>
          </p:cNvSpPr>
          <p:nvPr>
            <p:ph idx="1"/>
          </p:nvPr>
        </p:nvSpPr>
        <p:spPr/>
        <p:txBody>
          <a:bodyPr>
            <a:normAutofit lnSpcReduction="10000"/>
          </a:bodyPr>
          <a:lstStyle/>
          <a:p>
            <a:r>
              <a:rPr lang="nb-NO" dirty="0" smtClean="0"/>
              <a:t>Seriell databussteknologi </a:t>
            </a:r>
            <a:r>
              <a:rPr lang="nb-NO" dirty="0"/>
              <a:t>hovedsakelig designet for overføring av data til og fra en harddisk. </a:t>
            </a:r>
            <a:endParaRPr lang="nb-NO" dirty="0" smtClean="0"/>
          </a:p>
          <a:p>
            <a:r>
              <a:rPr lang="nb-NO" dirty="0" smtClean="0"/>
              <a:t>SATA </a:t>
            </a:r>
            <a:r>
              <a:rPr lang="nb-NO" dirty="0"/>
              <a:t>er etterfølgeren av ATA (Advanced Technology </a:t>
            </a:r>
            <a:r>
              <a:rPr lang="nb-NO" dirty="0" err="1"/>
              <a:t>Attachment</a:t>
            </a:r>
            <a:r>
              <a:rPr lang="nb-NO" dirty="0"/>
              <a:t>) </a:t>
            </a:r>
            <a:r>
              <a:rPr lang="nb-NO" dirty="0" smtClean="0"/>
              <a:t>standarden. </a:t>
            </a:r>
          </a:p>
          <a:p>
            <a:pPr lvl="1"/>
            <a:r>
              <a:rPr lang="nb-NO" dirty="0" smtClean="0"/>
              <a:t>også kjent </a:t>
            </a:r>
            <a:r>
              <a:rPr lang="nb-NO" dirty="0"/>
              <a:t>som IDE (Integrated Drive Electronics</a:t>
            </a:r>
            <a:r>
              <a:rPr lang="nb-NO" dirty="0" smtClean="0"/>
              <a:t>).</a:t>
            </a:r>
          </a:p>
          <a:p>
            <a:pPr lvl="1"/>
            <a:r>
              <a:rPr lang="nb-NO" dirty="0" smtClean="0"/>
              <a:t>Denne </a:t>
            </a:r>
            <a:r>
              <a:rPr lang="nb-NO" dirty="0"/>
              <a:t>gamle ATA teknologien blir nå kalt PATA (Parallell ATA) for å skille den fra Serial ATA. </a:t>
            </a:r>
            <a:endParaRPr lang="nb-NO" dirty="0" smtClean="0"/>
          </a:p>
          <a:p>
            <a:r>
              <a:rPr lang="nb-NO" dirty="0" smtClean="0"/>
              <a:t>SATA (</a:t>
            </a:r>
            <a:r>
              <a:rPr lang="nb-NO" dirty="0" err="1" smtClean="0"/>
              <a:t>revision</a:t>
            </a:r>
            <a:r>
              <a:rPr lang="nb-NO" dirty="0" smtClean="0"/>
              <a:t> 3.2) </a:t>
            </a:r>
            <a:r>
              <a:rPr lang="nb-NO" dirty="0"/>
              <a:t>tilbyr hastigheter </a:t>
            </a:r>
            <a:r>
              <a:rPr lang="nb-NO" dirty="0" smtClean="0"/>
              <a:t>på 16 </a:t>
            </a:r>
            <a:r>
              <a:rPr lang="nb-NO" dirty="0" err="1" smtClean="0"/>
              <a:t>Gbit</a:t>
            </a:r>
            <a:r>
              <a:rPr lang="nb-NO" dirty="0" smtClean="0"/>
              <a:t>/s </a:t>
            </a:r>
            <a:r>
              <a:rPr lang="nb-NO" dirty="0"/>
              <a:t>per </a:t>
            </a:r>
            <a:r>
              <a:rPr lang="nb-NO" dirty="0" smtClean="0"/>
              <a:t>enhet (1969 MB/s. </a:t>
            </a:r>
            <a:r>
              <a:rPr lang="nb-NO" dirty="0" err="1"/>
              <a:t>Sata</a:t>
            </a:r>
            <a:r>
              <a:rPr lang="nb-NO" dirty="0"/>
              <a:t> bruker bare 4 signallinjer.</a:t>
            </a:r>
          </a:p>
          <a:p>
            <a:r>
              <a:rPr lang="nb-NO" b="1" dirty="0" err="1"/>
              <a:t>eSATA</a:t>
            </a:r>
            <a:r>
              <a:rPr lang="nb-NO" b="1" dirty="0"/>
              <a:t> og </a:t>
            </a:r>
            <a:r>
              <a:rPr lang="nb-NO" b="1" dirty="0" err="1"/>
              <a:t>eSATAp</a:t>
            </a:r>
            <a:r>
              <a:rPr lang="nb-NO" dirty="0"/>
              <a:t> er en tilkobling for eksterne </a:t>
            </a:r>
            <a:r>
              <a:rPr lang="nb-NO" dirty="0" smtClean="0"/>
              <a:t>disker</a:t>
            </a:r>
            <a:br>
              <a:rPr lang="nb-NO" dirty="0" smtClean="0"/>
            </a:br>
            <a:r>
              <a:rPr lang="nb-NO" sz="1800" dirty="0" smtClean="0"/>
              <a:t>(p for </a:t>
            </a:r>
            <a:r>
              <a:rPr lang="nb-NO" sz="1800" dirty="0" err="1" smtClean="0"/>
              <a:t>power</a:t>
            </a:r>
            <a:r>
              <a:rPr lang="nb-NO" sz="1800" dirty="0" smtClean="0"/>
              <a:t>) </a:t>
            </a:r>
            <a:endParaRPr lang="nb-NO" sz="1800" dirty="0"/>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27</a:t>
            </a:fld>
            <a:endParaRPr lang="en-US"/>
          </a:p>
        </p:txBody>
      </p:sp>
    </p:spTree>
    <p:extLst>
      <p:ext uri="{BB962C8B-B14F-4D97-AF65-F5344CB8AC3E}">
        <p14:creationId xmlns:p14="http://schemas.microsoft.com/office/powerpoint/2010/main" val="3313417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SATA kontakter og kabler</a:t>
            </a:r>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28</a:t>
            </a:fld>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12776"/>
            <a:ext cx="4182790" cy="42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4103948" y="1501294"/>
            <a:ext cx="936104" cy="369332"/>
          </a:xfrm>
          <a:prstGeom prst="rect">
            <a:avLst/>
          </a:prstGeom>
          <a:solidFill>
            <a:schemeClr val="bg1"/>
          </a:solidFill>
          <a:ln>
            <a:solidFill>
              <a:schemeClr val="tx1"/>
            </a:solidFill>
          </a:ln>
        </p:spPr>
        <p:txBody>
          <a:bodyPr wrap="square" rtlCol="0">
            <a:spAutoFit/>
          </a:bodyPr>
          <a:lstStyle/>
          <a:p>
            <a:pPr algn="ctr"/>
            <a:r>
              <a:rPr lang="nb-NO" dirty="0" smtClean="0"/>
              <a:t>IDE</a:t>
            </a:r>
            <a:endParaRPr lang="nb-NO" dirty="0"/>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708920"/>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52" y="4330082"/>
            <a:ext cx="3388060" cy="167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412776"/>
            <a:ext cx="2232248" cy="167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kstSylinder 15"/>
          <p:cNvSpPr txBox="1"/>
          <p:nvPr/>
        </p:nvSpPr>
        <p:spPr>
          <a:xfrm>
            <a:off x="4103948" y="3563724"/>
            <a:ext cx="936104" cy="369332"/>
          </a:xfrm>
          <a:prstGeom prst="rect">
            <a:avLst/>
          </a:prstGeom>
          <a:solidFill>
            <a:schemeClr val="bg1"/>
          </a:solidFill>
          <a:ln>
            <a:solidFill>
              <a:schemeClr val="tx1"/>
            </a:solidFill>
          </a:ln>
        </p:spPr>
        <p:txBody>
          <a:bodyPr wrap="square" rtlCol="0">
            <a:spAutoFit/>
          </a:bodyPr>
          <a:lstStyle/>
          <a:p>
            <a:pPr algn="ctr"/>
            <a:r>
              <a:rPr lang="nb-NO" dirty="0" smtClean="0"/>
              <a:t>SATA</a:t>
            </a:r>
            <a:endParaRPr lang="nb-NO" dirty="0"/>
          </a:p>
        </p:txBody>
      </p:sp>
    </p:spTree>
    <p:extLst>
      <p:ext uri="{BB962C8B-B14F-4D97-AF65-F5344CB8AC3E}">
        <p14:creationId xmlns:p14="http://schemas.microsoft.com/office/powerpoint/2010/main" val="844591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USB </a:t>
            </a:r>
            <a:r>
              <a:rPr lang="nb-NO" dirty="0" smtClean="0"/>
              <a:t>- Universal </a:t>
            </a:r>
            <a:r>
              <a:rPr lang="nb-NO" dirty="0"/>
              <a:t>Serial Bus</a:t>
            </a:r>
          </a:p>
        </p:txBody>
      </p:sp>
      <p:sp>
        <p:nvSpPr>
          <p:cNvPr id="3" name="Plassholder for innhold 2"/>
          <p:cNvSpPr>
            <a:spLocks noGrp="1"/>
          </p:cNvSpPr>
          <p:nvPr>
            <p:ph idx="1"/>
          </p:nvPr>
        </p:nvSpPr>
        <p:spPr/>
        <p:txBody>
          <a:bodyPr>
            <a:normAutofit fontScale="70000" lnSpcReduction="20000"/>
          </a:bodyPr>
          <a:lstStyle/>
          <a:p>
            <a:r>
              <a:rPr lang="nb-NO" b="1" dirty="0"/>
              <a:t>USB </a:t>
            </a:r>
            <a:r>
              <a:rPr lang="nb-NO" b="1" dirty="0" smtClean="0"/>
              <a:t>2.0</a:t>
            </a:r>
            <a:r>
              <a:rPr lang="nb-NO" dirty="0" smtClean="0"/>
              <a:t> </a:t>
            </a:r>
            <a:r>
              <a:rPr lang="nb-NO" dirty="0"/>
              <a:t>er en seriell buss som ble utviklet for å gjøre det enklere å koble til eksterne </a:t>
            </a:r>
            <a:r>
              <a:rPr lang="nb-NO" dirty="0" smtClean="0"/>
              <a:t>enheter</a:t>
            </a:r>
          </a:p>
          <a:p>
            <a:pPr lvl="1"/>
            <a:r>
              <a:rPr lang="nb-NO" dirty="0" smtClean="0"/>
              <a:t>kan </a:t>
            </a:r>
            <a:r>
              <a:rPr lang="nb-NO" dirty="0"/>
              <a:t>koble opptil 127 enheter etter </a:t>
            </a:r>
            <a:r>
              <a:rPr lang="nb-NO" dirty="0" smtClean="0"/>
              <a:t>hverandre</a:t>
            </a:r>
          </a:p>
          <a:p>
            <a:pPr lvl="1"/>
            <a:r>
              <a:rPr lang="nb-NO" dirty="0" smtClean="0"/>
              <a:t>kan </a:t>
            </a:r>
            <a:r>
              <a:rPr lang="nb-NO" dirty="0"/>
              <a:t>også samle flere tilkoblinger i USB-</a:t>
            </a:r>
            <a:r>
              <a:rPr lang="nb-NO" dirty="0" err="1"/>
              <a:t>huber</a:t>
            </a:r>
            <a:r>
              <a:rPr lang="nb-NO" dirty="0"/>
              <a:t>, som enten er eksterne eller innebygget i tastatur og skjerm. </a:t>
            </a:r>
            <a:endParaRPr lang="nb-NO" dirty="0" smtClean="0"/>
          </a:p>
          <a:p>
            <a:pPr lvl="1"/>
            <a:r>
              <a:rPr lang="nb-NO" dirty="0" smtClean="0"/>
              <a:t>USB </a:t>
            </a:r>
            <a:r>
              <a:rPr lang="nb-NO" dirty="0"/>
              <a:t>leverer også strøm til den tilkoblede enheten. </a:t>
            </a:r>
            <a:endParaRPr lang="nb-NO" dirty="0" smtClean="0"/>
          </a:p>
          <a:p>
            <a:pPr lvl="1"/>
            <a:r>
              <a:rPr lang="nb-NO" dirty="0" smtClean="0"/>
              <a:t>Består </a:t>
            </a:r>
            <a:r>
              <a:rPr lang="nb-NO" dirty="0"/>
              <a:t>av fire ledninger – et par for inn og ut data, en ledning for strøm og den siste til jording. </a:t>
            </a:r>
            <a:endParaRPr lang="nb-NO" dirty="0" smtClean="0"/>
          </a:p>
          <a:p>
            <a:pPr lvl="1"/>
            <a:r>
              <a:rPr lang="nb-NO" dirty="0" smtClean="0"/>
              <a:t>De </a:t>
            </a:r>
            <a:r>
              <a:rPr lang="nb-NO" dirty="0"/>
              <a:t>fleste eksterne </a:t>
            </a:r>
            <a:r>
              <a:rPr lang="nb-NO" dirty="0" smtClean="0"/>
              <a:t>enheter </a:t>
            </a:r>
            <a:r>
              <a:rPr lang="nb-NO" dirty="0"/>
              <a:t>som mus, tastatur, eksterne </a:t>
            </a:r>
            <a:r>
              <a:rPr lang="nb-NO" dirty="0" smtClean="0"/>
              <a:t>lagringsenheter </a:t>
            </a:r>
            <a:r>
              <a:rPr lang="nb-NO" dirty="0"/>
              <a:t>osv. bruker USB.</a:t>
            </a:r>
          </a:p>
          <a:p>
            <a:r>
              <a:rPr lang="nb-NO" b="1" dirty="0"/>
              <a:t>USB 3.0 </a:t>
            </a:r>
            <a:r>
              <a:rPr lang="nb-NO" dirty="0"/>
              <a:t>er en superrask USB som er </a:t>
            </a:r>
            <a:r>
              <a:rPr lang="nb-NO" dirty="0" err="1"/>
              <a:t>bakoverkompatibel</a:t>
            </a:r>
            <a:r>
              <a:rPr lang="nb-NO" dirty="0"/>
              <a:t> med USB </a:t>
            </a:r>
            <a:r>
              <a:rPr lang="nb-NO" dirty="0" smtClean="0"/>
              <a:t>2.0.</a:t>
            </a:r>
          </a:p>
          <a:p>
            <a:pPr lvl="1"/>
            <a:r>
              <a:rPr lang="nb-NO" dirty="0" smtClean="0"/>
              <a:t>Maksimum </a:t>
            </a:r>
            <a:r>
              <a:rPr lang="nb-NO" dirty="0"/>
              <a:t>hastighet 4,8 </a:t>
            </a:r>
            <a:r>
              <a:rPr lang="nb-NO" dirty="0" err="1"/>
              <a:t>Gbps</a:t>
            </a:r>
            <a:r>
              <a:rPr lang="nb-NO" dirty="0"/>
              <a:t>, reell 3,2 </a:t>
            </a:r>
            <a:r>
              <a:rPr lang="nb-NO" dirty="0" err="1"/>
              <a:t>Gbits</a:t>
            </a:r>
            <a:r>
              <a:rPr lang="nb-NO" dirty="0"/>
              <a:t> (minus kommunikasjonsoverhead</a:t>
            </a:r>
            <a:r>
              <a:rPr lang="nb-NO" dirty="0" smtClean="0"/>
              <a:t>).</a:t>
            </a:r>
          </a:p>
          <a:p>
            <a:pPr lvl="1"/>
            <a:r>
              <a:rPr lang="nb-NO" dirty="0" smtClean="0"/>
              <a:t>Kabelen </a:t>
            </a:r>
            <a:r>
              <a:rPr lang="nb-NO" dirty="0"/>
              <a:t>har 9 ledninger: USB2.0 pluss fem. Av de nye fem ledningene brukes to for å sende og to for å motta data (full </a:t>
            </a:r>
            <a:r>
              <a:rPr lang="nb-NO" dirty="0" err="1"/>
              <a:t>duplex</a:t>
            </a:r>
            <a:r>
              <a:rPr lang="nb-NO" dirty="0"/>
              <a:t>). Den siste er kabelens </a:t>
            </a:r>
            <a:r>
              <a:rPr lang="nb-NO" dirty="0" smtClean="0"/>
              <a:t>skjerming</a:t>
            </a:r>
            <a:r>
              <a:rPr lang="nb-NO" dirty="0"/>
              <a:t>. </a:t>
            </a:r>
          </a:p>
          <a:p>
            <a:r>
              <a:rPr lang="nb-NO" dirty="0"/>
              <a:t>En spesiell egenskap ved USB er at den tillater at man deler enheter. En skanner kan for eksempel tilsluttes to USB-busser og dermed kobles til to PC-er samtidig.</a:t>
            </a:r>
          </a:p>
          <a:p>
            <a:r>
              <a:rPr lang="nb-NO" b="1" dirty="0" smtClean="0"/>
              <a:t>USB 3.1 </a:t>
            </a:r>
            <a:r>
              <a:rPr lang="nb-NO" dirty="0" smtClean="0"/>
              <a:t>10 </a:t>
            </a:r>
            <a:r>
              <a:rPr lang="nb-NO" dirty="0" err="1" smtClean="0"/>
              <a:t>Gbit</a:t>
            </a:r>
            <a:r>
              <a:rPr lang="nb-NO" dirty="0" smtClean="0"/>
              <a:t>/s</a:t>
            </a:r>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29</a:t>
            </a:fld>
            <a:endParaRPr lang="en-US"/>
          </a:p>
        </p:txBody>
      </p:sp>
    </p:spTree>
    <p:extLst>
      <p:ext uri="{BB962C8B-B14F-4D97-AF65-F5344CB8AC3E}">
        <p14:creationId xmlns:p14="http://schemas.microsoft.com/office/powerpoint/2010/main" val="560846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Hovedkortet</a:t>
            </a:r>
            <a:endParaRPr lang="nb-NO" dirty="0"/>
          </a:p>
        </p:txBody>
      </p:sp>
      <p:sp>
        <p:nvSpPr>
          <p:cNvPr id="3" name="Plassholder for innhold 2"/>
          <p:cNvSpPr>
            <a:spLocks noGrp="1"/>
          </p:cNvSpPr>
          <p:nvPr>
            <p:ph idx="1"/>
          </p:nvPr>
        </p:nvSpPr>
        <p:spPr/>
        <p:txBody>
          <a:bodyPr>
            <a:normAutofit/>
          </a:bodyPr>
          <a:lstStyle/>
          <a:p>
            <a:r>
              <a:rPr lang="nb-NO" dirty="0" smtClean="0"/>
              <a:t>Engelsk</a:t>
            </a:r>
            <a:r>
              <a:rPr lang="nb-NO" dirty="0"/>
              <a:t>: </a:t>
            </a:r>
            <a:r>
              <a:rPr lang="nb-NO" dirty="0" err="1"/>
              <a:t>Motherboard</a:t>
            </a:r>
            <a:endParaRPr lang="nb-NO" dirty="0"/>
          </a:p>
          <a:p>
            <a:r>
              <a:rPr lang="nb-NO" dirty="0" smtClean="0"/>
              <a:t>Datamaskinens </a:t>
            </a:r>
            <a:r>
              <a:rPr lang="nb-NO" dirty="0"/>
              <a:t>hoved-kretskort</a:t>
            </a:r>
          </a:p>
          <a:p>
            <a:r>
              <a:rPr lang="nb-NO" dirty="0"/>
              <a:t>Funksjon: Elektrisk og logisk sammenkobling av alle </a:t>
            </a:r>
            <a:r>
              <a:rPr lang="nb-NO" dirty="0" smtClean="0"/>
              <a:t>datamaskinens </a:t>
            </a:r>
            <a:r>
              <a:rPr lang="nb-NO" dirty="0"/>
              <a:t>deler</a:t>
            </a:r>
          </a:p>
          <a:p>
            <a:r>
              <a:rPr lang="nb-NO" dirty="0"/>
              <a:t>Kobler sammen CPU, minne (RAM), grafikkort, harddisk-kontroller, eksterne enheter</a:t>
            </a:r>
          </a:p>
          <a:p>
            <a:r>
              <a:rPr lang="nb-NO" dirty="0"/>
              <a:t>Sammenkoblingene kalles busser</a:t>
            </a:r>
          </a:p>
          <a:p>
            <a:r>
              <a:rPr lang="nb-NO" dirty="0"/>
              <a:t>Trafikken mellom enhetene styres av brikkesettet, Chip Set</a:t>
            </a:r>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3</a:t>
            </a:fld>
            <a:endParaRPr lang="en-US"/>
          </a:p>
        </p:txBody>
      </p:sp>
    </p:spTree>
    <p:extLst>
      <p:ext uri="{BB962C8B-B14F-4D97-AF65-F5344CB8AC3E}">
        <p14:creationId xmlns:p14="http://schemas.microsoft.com/office/powerpoint/2010/main" val="745008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Diverse USB-kontakter</a:t>
            </a:r>
            <a:endParaRPr lang="nb-NO" dirty="0"/>
          </a:p>
        </p:txBody>
      </p:sp>
      <p:pic>
        <p:nvPicPr>
          <p:cNvPr id="7" name="Plassholder for innhol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0264" y="1500122"/>
            <a:ext cx="2794000" cy="2933700"/>
          </a:xfrm>
        </p:spPr>
      </p:pic>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30</a:t>
            </a:fld>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48880"/>
            <a:ext cx="2376263" cy="181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415" y="249289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6050217" y="4553339"/>
            <a:ext cx="907621" cy="369332"/>
          </a:xfrm>
          <a:prstGeom prst="rect">
            <a:avLst/>
          </a:prstGeom>
          <a:solidFill>
            <a:schemeClr val="bg1"/>
          </a:solidFill>
          <a:ln>
            <a:solidFill>
              <a:schemeClr val="tx1"/>
            </a:solidFill>
          </a:ln>
        </p:spPr>
        <p:txBody>
          <a:bodyPr wrap="none" rtlCol="0">
            <a:spAutoFit/>
          </a:bodyPr>
          <a:lstStyle/>
          <a:p>
            <a:r>
              <a:rPr lang="nb-NO" dirty="0" smtClean="0"/>
              <a:t>USB 2.0</a:t>
            </a:r>
            <a:endParaRPr lang="nb-NO" dirty="0"/>
          </a:p>
        </p:txBody>
      </p:sp>
      <p:sp>
        <p:nvSpPr>
          <p:cNvPr id="10" name="TekstSylinder 9"/>
          <p:cNvSpPr txBox="1"/>
          <p:nvPr/>
        </p:nvSpPr>
        <p:spPr>
          <a:xfrm>
            <a:off x="1691680" y="4571836"/>
            <a:ext cx="2494273" cy="369332"/>
          </a:xfrm>
          <a:prstGeom prst="rect">
            <a:avLst/>
          </a:prstGeom>
          <a:solidFill>
            <a:schemeClr val="bg1"/>
          </a:solidFill>
          <a:ln>
            <a:solidFill>
              <a:schemeClr val="tx1"/>
            </a:solidFill>
          </a:ln>
        </p:spPr>
        <p:txBody>
          <a:bodyPr wrap="none" rtlCol="0">
            <a:spAutoFit/>
          </a:bodyPr>
          <a:lstStyle/>
          <a:p>
            <a:r>
              <a:rPr lang="nb-NO" dirty="0" smtClean="0"/>
              <a:t>USB 3.0 med 9 ledninger</a:t>
            </a:r>
            <a:endParaRPr lang="nb-NO" dirty="0"/>
          </a:p>
        </p:txBody>
      </p:sp>
    </p:spTree>
    <p:extLst>
      <p:ext uri="{BB962C8B-B14F-4D97-AF65-F5344CB8AC3E}">
        <p14:creationId xmlns:p14="http://schemas.microsoft.com/office/powerpoint/2010/main" val="2969442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Thunderbolt – USB </a:t>
            </a:r>
            <a:r>
              <a:rPr lang="nb-NO" dirty="0" err="1" smtClean="0"/>
              <a:t>dødaren</a:t>
            </a:r>
            <a:r>
              <a:rPr lang="nb-NO" dirty="0" smtClean="0"/>
              <a:t>?</a:t>
            </a:r>
            <a:endParaRPr lang="nb-NO" dirty="0"/>
          </a:p>
        </p:txBody>
      </p:sp>
      <p:sp>
        <p:nvSpPr>
          <p:cNvPr id="3" name="Plassholder for innhold 2"/>
          <p:cNvSpPr>
            <a:spLocks noGrp="1"/>
          </p:cNvSpPr>
          <p:nvPr>
            <p:ph idx="1"/>
          </p:nvPr>
        </p:nvSpPr>
        <p:spPr/>
        <p:txBody>
          <a:bodyPr/>
          <a:lstStyle/>
          <a:p>
            <a:r>
              <a:rPr lang="nb-NO" dirty="0" smtClean="0"/>
              <a:t>Utviklet av Intel</a:t>
            </a:r>
          </a:p>
          <a:p>
            <a:r>
              <a:rPr lang="nb-NO" dirty="0" smtClean="0"/>
              <a:t>1.0: 10 </a:t>
            </a:r>
            <a:r>
              <a:rPr lang="nb-NO" dirty="0" err="1"/>
              <a:t>Gbit</a:t>
            </a:r>
            <a:r>
              <a:rPr lang="nb-NO" dirty="0"/>
              <a:t>/s </a:t>
            </a:r>
            <a:endParaRPr lang="nb-NO" sz="1600" dirty="0"/>
          </a:p>
          <a:p>
            <a:r>
              <a:rPr lang="nb-NO" dirty="0" smtClean="0"/>
              <a:t>2.0: 20 </a:t>
            </a:r>
            <a:r>
              <a:rPr lang="nb-NO" dirty="0" err="1" smtClean="0"/>
              <a:t>Gbit</a:t>
            </a:r>
            <a:r>
              <a:rPr lang="nb-NO" dirty="0" smtClean="0"/>
              <a:t>/s</a:t>
            </a:r>
            <a:endParaRPr lang="nb-NO" sz="1800" dirty="0" smtClean="0"/>
          </a:p>
          <a:p>
            <a:r>
              <a:rPr lang="nb-NO" dirty="0" smtClean="0"/>
              <a:t>Støtter både </a:t>
            </a:r>
          </a:p>
          <a:p>
            <a:pPr lvl="1"/>
            <a:r>
              <a:rPr lang="nb-NO" dirty="0" smtClean="0"/>
              <a:t>PCI </a:t>
            </a:r>
            <a:r>
              <a:rPr lang="nb-NO" dirty="0"/>
              <a:t>Express for </a:t>
            </a:r>
            <a:r>
              <a:rPr lang="nb-NO" dirty="0" smtClean="0"/>
              <a:t>dataoverføring</a:t>
            </a:r>
          </a:p>
          <a:p>
            <a:pPr lvl="1"/>
            <a:r>
              <a:rPr lang="nb-NO" dirty="0" err="1" smtClean="0"/>
              <a:t>DisplayPort</a:t>
            </a:r>
            <a:r>
              <a:rPr lang="nb-NO" dirty="0" smtClean="0"/>
              <a:t> for skjermer</a:t>
            </a:r>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a:xfrm>
            <a:off x="2843808" y="6675437"/>
            <a:ext cx="2895600" cy="365125"/>
          </a:xfrm>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31</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035" y="1340768"/>
            <a:ext cx="340799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393499"/>
            <a:ext cx="5832649" cy="177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057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USB-C, den nye standarden?</a:t>
            </a:r>
            <a:endParaRPr lang="nb-NO" dirty="0"/>
          </a:p>
        </p:txBody>
      </p:sp>
      <p:sp>
        <p:nvSpPr>
          <p:cNvPr id="3" name="Plassholder for innhold 2"/>
          <p:cNvSpPr>
            <a:spLocks noGrp="1"/>
          </p:cNvSpPr>
          <p:nvPr>
            <p:ph idx="1"/>
          </p:nvPr>
        </p:nvSpPr>
        <p:spPr/>
        <p:txBody>
          <a:bodyPr/>
          <a:lstStyle/>
          <a:p>
            <a:r>
              <a:rPr lang="nb-NO" dirty="0" smtClean="0"/>
              <a:t>Kan brukes begge veier</a:t>
            </a:r>
            <a:endParaRPr lang="nb-NO" dirty="0"/>
          </a:p>
          <a:p>
            <a:r>
              <a:rPr lang="nb-NO" dirty="0" smtClean="0"/>
              <a:t>Bakover kompatibel</a:t>
            </a:r>
          </a:p>
          <a:p>
            <a:r>
              <a:rPr lang="nb-NO" dirty="0"/>
              <a:t>Høy effekt 100W (20V </a:t>
            </a:r>
            <a:r>
              <a:rPr lang="nb-NO" dirty="0" smtClean="0"/>
              <a:t>- </a:t>
            </a:r>
            <a:r>
              <a:rPr lang="nb-NO" dirty="0"/>
              <a:t>5A</a:t>
            </a:r>
            <a:r>
              <a:rPr lang="nb-NO" dirty="0" smtClean="0"/>
              <a:t>)</a:t>
            </a:r>
          </a:p>
          <a:p>
            <a:r>
              <a:rPr lang="nb-NO" dirty="0" smtClean="0"/>
              <a:t>Kompatibel </a:t>
            </a:r>
            <a:r>
              <a:rPr lang="nb-NO" dirty="0"/>
              <a:t>med </a:t>
            </a:r>
            <a:r>
              <a:rPr lang="nb-NO" dirty="0" err="1"/>
              <a:t>DisplayPort</a:t>
            </a:r>
            <a:endParaRPr lang="nb-NO" dirty="0" smtClean="0"/>
          </a:p>
          <a:p>
            <a:r>
              <a:rPr lang="nb-NO" dirty="0"/>
              <a:t>En plugg for </a:t>
            </a:r>
            <a:r>
              <a:rPr lang="nb-NO" dirty="0" smtClean="0"/>
              <a:t>alt, også </a:t>
            </a:r>
            <a:r>
              <a:rPr lang="nb-NO" dirty="0" smtClean="0"/>
              <a:t>ladning</a:t>
            </a:r>
          </a:p>
          <a:p>
            <a:r>
              <a:rPr lang="nb-NO" dirty="0" smtClean="0"/>
              <a:t>Støtter forskjellige overføringsprotokoller</a:t>
            </a:r>
            <a:endParaRPr lang="nb-NO" dirty="0" smtClean="0"/>
          </a:p>
          <a:p>
            <a:endParaRPr lang="nb-NO" dirty="0"/>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32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620" y="1709470"/>
            <a:ext cx="2400267"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282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Thunderbolt 3 </a:t>
            </a:r>
            <a:endParaRPr lang="nb-NO" dirty="0"/>
          </a:p>
        </p:txBody>
      </p:sp>
      <p:sp>
        <p:nvSpPr>
          <p:cNvPr id="3" name="Plassholder for innhold 2"/>
          <p:cNvSpPr>
            <a:spLocks noGrp="1"/>
          </p:cNvSpPr>
          <p:nvPr>
            <p:ph idx="1"/>
          </p:nvPr>
        </p:nvSpPr>
        <p:spPr/>
        <p:txBody>
          <a:bodyPr/>
          <a:lstStyle/>
          <a:p>
            <a:r>
              <a:rPr lang="nb-NO" dirty="0" smtClean="0"/>
              <a:t>Kommer med USB-C kontakt</a:t>
            </a:r>
          </a:p>
          <a:p>
            <a:r>
              <a:rPr lang="nb-NO" dirty="0"/>
              <a:t>40 </a:t>
            </a:r>
            <a:r>
              <a:rPr lang="nb-NO" dirty="0" err="1" smtClean="0"/>
              <a:t>Gbit</a:t>
            </a:r>
            <a:r>
              <a:rPr lang="nb-NO" dirty="0" smtClean="0"/>
              <a:t>/s </a:t>
            </a:r>
            <a:br>
              <a:rPr lang="nb-NO" dirty="0" smtClean="0"/>
            </a:br>
            <a:r>
              <a:rPr lang="nb-NO" dirty="0" smtClean="0"/>
              <a:t>(5GB/s)</a:t>
            </a:r>
          </a:p>
          <a:p>
            <a:endParaRPr lang="nb-NO" dirty="0" smtClean="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33</a:t>
            </a:fld>
            <a:endParaRPr lang="en-US"/>
          </a:p>
        </p:txBody>
      </p:sp>
      <p:pic>
        <p:nvPicPr>
          <p:cNvPr id="3076" name="Picture 4" descr="thunder3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220" y="1864850"/>
            <a:ext cx="6671665"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1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 med</a:t>
            </a:r>
            <a:endParaRPr lang="nb-NO" dirty="0"/>
          </a:p>
        </p:txBody>
      </p:sp>
      <p:sp>
        <p:nvSpPr>
          <p:cNvPr id="3" name="Plassholder for innhold 2"/>
          <p:cNvSpPr>
            <a:spLocks noGrp="1"/>
          </p:cNvSpPr>
          <p:nvPr>
            <p:ph idx="1"/>
          </p:nvPr>
        </p:nvSpPr>
        <p:spPr>
          <a:xfrm>
            <a:off x="457200" y="1428736"/>
            <a:ext cx="4906888" cy="4697427"/>
          </a:xfrm>
        </p:spPr>
        <p:txBody>
          <a:bodyPr/>
          <a:lstStyle/>
          <a:p>
            <a:r>
              <a:rPr lang="nb-NO" dirty="0" smtClean="0"/>
              <a:t>FireWire</a:t>
            </a:r>
            <a:r>
              <a:rPr lang="nb-NO" sz="1800" dirty="0"/>
              <a:t> </a:t>
            </a:r>
            <a:r>
              <a:rPr lang="nb-NO" sz="1800" dirty="0" smtClean="0"/>
              <a:t>(</a:t>
            </a:r>
            <a:r>
              <a:rPr lang="nb-NO" sz="1800" dirty="0" smtClean="0">
                <a:hlinkClick r:id="rId2" tooltip="Institute of Electrical and Electronics Engineers"/>
              </a:rPr>
              <a:t>IEEE</a:t>
            </a:r>
            <a:r>
              <a:rPr lang="nb-NO" sz="1800" dirty="0" smtClean="0"/>
              <a:t> 1394) </a:t>
            </a:r>
            <a:r>
              <a:rPr lang="nb-NO" dirty="0"/>
              <a:t>800</a:t>
            </a:r>
            <a:r>
              <a:rPr lang="nb-NO" sz="1800" dirty="0"/>
              <a:t>: </a:t>
            </a:r>
            <a:r>
              <a:rPr lang="nb-NO" sz="1800" dirty="0" smtClean="0"/>
              <a:t>9-pinners kontakt. </a:t>
            </a:r>
            <a:r>
              <a:rPr lang="nb-NO" sz="1800" dirty="0"/>
              <a:t> Hastighet  786.432 Mbit/s full-dupleks. Kabellengde opp til 100m</a:t>
            </a:r>
          </a:p>
          <a:p>
            <a:r>
              <a:rPr lang="nb-NO" dirty="0"/>
              <a:t>FireWire S1600 og </a:t>
            </a:r>
            <a:r>
              <a:rPr lang="nb-NO" dirty="0" smtClean="0"/>
              <a:t>S3200, </a:t>
            </a:r>
            <a:r>
              <a:rPr lang="nb-NO" sz="1800" dirty="0" smtClean="0"/>
              <a:t>hastigheter </a:t>
            </a:r>
            <a:r>
              <a:rPr lang="nb-NO" sz="1800" dirty="0"/>
              <a:t>på 1,6 </a:t>
            </a:r>
            <a:r>
              <a:rPr lang="nb-NO" sz="1800" dirty="0" err="1"/>
              <a:t>Gbits</a:t>
            </a:r>
            <a:r>
              <a:rPr lang="nb-NO" sz="1800" dirty="0"/>
              <a:t> og 3,2 </a:t>
            </a:r>
            <a:r>
              <a:rPr lang="nb-NO" sz="1800" dirty="0" err="1"/>
              <a:t>Gbits</a:t>
            </a:r>
            <a:r>
              <a:rPr lang="nb-NO" sz="1800" dirty="0"/>
              <a:t> </a:t>
            </a:r>
            <a:endParaRPr lang="nb-NO" sz="1800" dirty="0" smtClean="0"/>
          </a:p>
          <a:p>
            <a:r>
              <a:rPr lang="nb-NO" dirty="0" smtClean="0"/>
              <a:t>Apple Lightning</a:t>
            </a:r>
          </a:p>
          <a:p>
            <a:r>
              <a:rPr lang="nb-NO" dirty="0" err="1" smtClean="0"/>
              <a:t>Sata</a:t>
            </a:r>
            <a:endParaRPr lang="nb-NO" dirty="0" smtClean="0"/>
          </a:p>
          <a:p>
            <a:endParaRPr lang="nb-NO" dirty="0"/>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34</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849" y="1340768"/>
            <a:ext cx="1704416" cy="122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9041" y="2023139"/>
            <a:ext cx="1697489" cy="133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ervicemacbook.com/wp-content/uploads/2014/09/Apple_Lightning_Cable_01.jpgb07831e8-bb59-4782-a48d-79060ea992d1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78" y="3145872"/>
            <a:ext cx="1559876" cy="155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05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Hovedkort - </a:t>
            </a:r>
            <a:r>
              <a:rPr lang="nb-NO" dirty="0" err="1"/>
              <a:t>Asus</a:t>
            </a:r>
            <a:r>
              <a:rPr lang="nb-NO" dirty="0"/>
              <a:t> </a:t>
            </a:r>
            <a:r>
              <a:rPr lang="nb-NO" dirty="0" smtClean="0"/>
              <a:t>P4P800-VM</a:t>
            </a:r>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4</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9141"/>
            <a:ext cx="7560840" cy="48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922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Brikkesett - </a:t>
            </a:r>
            <a:r>
              <a:rPr lang="nb-NO" dirty="0" err="1" smtClean="0"/>
              <a:t>Chipset</a:t>
            </a:r>
            <a:endParaRPr lang="nb-NO" dirty="0"/>
          </a:p>
        </p:txBody>
      </p:sp>
      <p:sp>
        <p:nvSpPr>
          <p:cNvPr id="3" name="Plassholder for innhold 2"/>
          <p:cNvSpPr>
            <a:spLocks noGrp="1"/>
          </p:cNvSpPr>
          <p:nvPr>
            <p:ph idx="1"/>
          </p:nvPr>
        </p:nvSpPr>
        <p:spPr/>
        <p:txBody>
          <a:bodyPr/>
          <a:lstStyle/>
          <a:p>
            <a:r>
              <a:rPr lang="nb-NO" dirty="0" smtClean="0"/>
              <a:t>Brikkesettet </a:t>
            </a:r>
            <a:r>
              <a:rPr lang="nb-NO" dirty="0"/>
              <a:t>kontrollerer kommunikasjonen mellom prosessoren og eksterne enheter</a:t>
            </a:r>
          </a:p>
          <a:p>
            <a:r>
              <a:rPr lang="nb-NO" dirty="0"/>
              <a:t>Designet for å fungere sammen med en </a:t>
            </a:r>
            <a:r>
              <a:rPr lang="nb-NO" dirty="0" smtClean="0"/>
              <a:t>spesifikk </a:t>
            </a:r>
            <a:r>
              <a:rPr lang="nb-NO" dirty="0"/>
              <a:t>prosessortype/familie</a:t>
            </a:r>
          </a:p>
          <a:p>
            <a:r>
              <a:rPr lang="nb-NO" dirty="0"/>
              <a:t>To typer arkitekturer: </a:t>
            </a:r>
          </a:p>
          <a:p>
            <a:pPr lvl="1"/>
            <a:r>
              <a:rPr lang="nb-NO" dirty="0"/>
              <a:t>Northbridge - Southbridge</a:t>
            </a:r>
          </a:p>
          <a:p>
            <a:pPr lvl="1"/>
            <a:r>
              <a:rPr lang="nb-NO" dirty="0"/>
              <a:t>Platform Controller </a:t>
            </a:r>
            <a:r>
              <a:rPr lang="nb-NO" dirty="0" err="1"/>
              <a:t>Hub</a:t>
            </a:r>
            <a:r>
              <a:rPr lang="nb-NO" dirty="0"/>
              <a:t> (PCH)</a:t>
            </a:r>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5</a:t>
            </a:fld>
            <a:endParaRPr lang="en-US"/>
          </a:p>
        </p:txBody>
      </p:sp>
    </p:spTree>
    <p:extLst>
      <p:ext uri="{BB962C8B-B14F-4D97-AF65-F5344CB8AC3E}">
        <p14:creationId xmlns:p14="http://schemas.microsoft.com/office/powerpoint/2010/main" val="1312016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Northbridge og </a:t>
            </a:r>
            <a:r>
              <a:rPr lang="nb-NO" dirty="0" smtClean="0"/>
              <a:t>Southbridge</a:t>
            </a:r>
            <a:endParaRPr lang="nb-NO" dirty="0"/>
          </a:p>
        </p:txBody>
      </p:sp>
      <p:sp>
        <p:nvSpPr>
          <p:cNvPr id="3" name="Plassholder for innhold 2"/>
          <p:cNvSpPr>
            <a:spLocks noGrp="1"/>
          </p:cNvSpPr>
          <p:nvPr>
            <p:ph idx="1"/>
          </p:nvPr>
        </p:nvSpPr>
        <p:spPr/>
        <p:txBody>
          <a:bodyPr/>
          <a:lstStyle/>
          <a:p>
            <a:r>
              <a:rPr lang="nb-NO" dirty="0" smtClean="0"/>
              <a:t>Består </a:t>
            </a:r>
            <a:r>
              <a:rPr lang="nb-NO" dirty="0"/>
              <a:t>av to </a:t>
            </a:r>
            <a:r>
              <a:rPr lang="nb-NO" dirty="0" smtClean="0"/>
              <a:t>brikker (</a:t>
            </a:r>
            <a:r>
              <a:rPr lang="nb-NO" dirty="0"/>
              <a:t>kretser</a:t>
            </a:r>
            <a:r>
              <a:rPr lang="nb-NO" dirty="0" smtClean="0"/>
              <a:t>).</a:t>
            </a:r>
            <a:endParaRPr lang="nb-NO" dirty="0"/>
          </a:p>
          <a:p>
            <a:r>
              <a:rPr lang="nb-NO" b="1" dirty="0"/>
              <a:t>Northbridge:</a:t>
            </a:r>
            <a:r>
              <a:rPr lang="nb-NO" dirty="0"/>
              <a:t> Kobler CPU til høyhastighetsenheter slik som minne og grafikkort (AGP eller PCI-Express) og Southbridge.</a:t>
            </a:r>
          </a:p>
          <a:p>
            <a:r>
              <a:rPr lang="nb-NO" b="1" dirty="0"/>
              <a:t>Southbridge</a:t>
            </a:r>
            <a:r>
              <a:rPr lang="nb-NO" dirty="0"/>
              <a:t>: Kobler til eksterne lavhastighetsbusser som PCI, USB, ISA, </a:t>
            </a:r>
            <a:r>
              <a:rPr lang="nb-NO" dirty="0" smtClean="0"/>
              <a:t>SATA</a:t>
            </a:r>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6</a:t>
            </a:fld>
            <a:endParaRPr lang="en-US"/>
          </a:p>
        </p:txBody>
      </p:sp>
    </p:spTree>
    <p:extLst>
      <p:ext uri="{BB962C8B-B14F-4D97-AF65-F5344CB8AC3E}">
        <p14:creationId xmlns:p14="http://schemas.microsoft.com/office/powerpoint/2010/main" val="386910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694" y="138922"/>
            <a:ext cx="4736554" cy="569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664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Eksempel Intels brikkesett </a:t>
            </a:r>
            <a:r>
              <a:rPr lang="nb-NO" dirty="0" smtClean="0"/>
              <a:t>P35</a:t>
            </a:r>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68760"/>
            <a:ext cx="6236171" cy="481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353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Platform Controller </a:t>
            </a:r>
            <a:r>
              <a:rPr lang="nb-NO" dirty="0" err="1"/>
              <a:t>Hub</a:t>
            </a:r>
            <a:r>
              <a:rPr lang="nb-NO" dirty="0"/>
              <a:t> (PCH</a:t>
            </a:r>
            <a:r>
              <a:rPr lang="nb-NO" dirty="0" smtClean="0"/>
              <a:t>).</a:t>
            </a:r>
            <a:endParaRPr lang="nb-NO" dirty="0"/>
          </a:p>
        </p:txBody>
      </p:sp>
      <p:sp>
        <p:nvSpPr>
          <p:cNvPr id="3" name="Plassholder for innhold 2"/>
          <p:cNvSpPr>
            <a:spLocks noGrp="1"/>
          </p:cNvSpPr>
          <p:nvPr>
            <p:ph idx="1"/>
          </p:nvPr>
        </p:nvSpPr>
        <p:spPr>
          <a:xfrm>
            <a:off x="457200" y="1428736"/>
            <a:ext cx="8867328" cy="4697427"/>
          </a:xfrm>
        </p:spPr>
        <p:txBody>
          <a:bodyPr>
            <a:normAutofit/>
          </a:bodyPr>
          <a:lstStyle/>
          <a:p>
            <a:pPr marL="0" indent="0">
              <a:buNone/>
            </a:pPr>
            <a:r>
              <a:rPr lang="nb-NO" sz="2400" dirty="0"/>
              <a:t>Utviklingen går mot at kontrollere for kommunikasjon mot internminne og grafikkort legges til prosessorbrikken. </a:t>
            </a:r>
            <a:r>
              <a:rPr lang="nb-NO" sz="2400" dirty="0" smtClean="0"/>
              <a:t/>
            </a:r>
            <a:br>
              <a:rPr lang="nb-NO" sz="2400" dirty="0" smtClean="0"/>
            </a:br>
            <a:r>
              <a:rPr lang="nb-NO" sz="2400" dirty="0" smtClean="0"/>
              <a:t>Det </a:t>
            </a:r>
            <a:r>
              <a:rPr lang="nb-NO" sz="2400" dirty="0"/>
              <a:t>gir </a:t>
            </a:r>
            <a:r>
              <a:rPr lang="nb-NO" sz="2400" dirty="0" smtClean="0"/>
              <a:t>raskere </a:t>
            </a:r>
            <a:r>
              <a:rPr lang="nb-NO" sz="2400" dirty="0"/>
              <a:t>overføringer av data (raskere </a:t>
            </a:r>
            <a:r>
              <a:rPr lang="nb-NO" sz="2400" dirty="0" smtClean="0"/>
              <a:t>klokkepuls og </a:t>
            </a:r>
            <a:br>
              <a:rPr lang="nb-NO" sz="2400" dirty="0" smtClean="0"/>
            </a:br>
            <a:r>
              <a:rPr lang="nb-NO" sz="2400" dirty="0" smtClean="0"/>
              <a:t>kortere </a:t>
            </a:r>
            <a:r>
              <a:rPr lang="nb-NO" sz="2400" dirty="0"/>
              <a:t>avstand). En anen fordel er lavere strømforbruk</a:t>
            </a:r>
            <a:r>
              <a:rPr lang="nb-NO" sz="2400" dirty="0" smtClean="0"/>
              <a:t>.</a:t>
            </a:r>
          </a:p>
          <a:p>
            <a:pPr marL="0" indent="0">
              <a:buNone/>
            </a:pPr>
            <a:endParaRPr lang="nb-NO" sz="2400" dirty="0"/>
          </a:p>
          <a:p>
            <a:r>
              <a:rPr lang="nb-NO" sz="2400" dirty="0"/>
              <a:t>Trafikken mot eksterne enheter kontrolleres av en </a:t>
            </a:r>
            <a:r>
              <a:rPr lang="nb-NO" sz="2400" dirty="0" smtClean="0"/>
              <a:t/>
            </a:r>
            <a:br>
              <a:rPr lang="nb-NO" sz="2400" dirty="0" smtClean="0"/>
            </a:br>
            <a:r>
              <a:rPr lang="nb-NO" sz="2400" dirty="0" smtClean="0"/>
              <a:t>enkelt </a:t>
            </a:r>
            <a:r>
              <a:rPr lang="nb-NO" sz="2400" dirty="0"/>
              <a:t>brikke og ikke et brikkesett.</a:t>
            </a:r>
          </a:p>
          <a:p>
            <a:r>
              <a:rPr lang="nb-NO" sz="2400" dirty="0"/>
              <a:t>Intel kaller denne arkitekturen for Platform Controller </a:t>
            </a:r>
            <a:r>
              <a:rPr lang="nb-NO" sz="2400" dirty="0" err="1"/>
              <a:t>Hub</a:t>
            </a:r>
            <a:r>
              <a:rPr lang="nb-NO" sz="2400" dirty="0"/>
              <a:t> (PCH).</a:t>
            </a:r>
          </a:p>
          <a:p>
            <a:r>
              <a:rPr lang="nb-NO" sz="2400" dirty="0"/>
              <a:t>CPU tar over Northbridge funksjonene</a:t>
            </a:r>
          </a:p>
          <a:p>
            <a:r>
              <a:rPr lang="nb-NO" sz="2400" dirty="0" err="1"/>
              <a:t>Èn</a:t>
            </a:r>
            <a:r>
              <a:rPr lang="nb-NO" sz="2400" dirty="0"/>
              <a:t> brikke som kommuniserer mot eksterne busser</a:t>
            </a:r>
          </a:p>
          <a:p>
            <a:endParaRPr lang="nb-NO" dirty="0"/>
          </a:p>
        </p:txBody>
      </p:sp>
      <p:sp>
        <p:nvSpPr>
          <p:cNvPr id="4" name="Plassholder for dato 3"/>
          <p:cNvSpPr>
            <a:spLocks noGrp="1"/>
          </p:cNvSpPr>
          <p:nvPr>
            <p:ph type="dt" sz="half" idx="10"/>
          </p:nvPr>
        </p:nvSpPr>
        <p:spPr/>
        <p:txBody>
          <a:bodyPr/>
          <a:lstStyle/>
          <a:p>
            <a:fld id="{4B1D0462-A3F8-47A6-BC75-7BB2728F2951}" type="datetime1">
              <a:rPr lang="nb-NO" smtClean="0"/>
              <a:pPr/>
              <a:t>26.09.2017</a:t>
            </a:fld>
            <a:endParaRPr lang="en-US"/>
          </a:p>
        </p:txBody>
      </p:sp>
      <p:sp>
        <p:nvSpPr>
          <p:cNvPr id="5" name="Plassholder for bunntekst 4"/>
          <p:cNvSpPr>
            <a:spLocks noGrp="1"/>
          </p:cNvSpPr>
          <p:nvPr>
            <p:ph type="ftr" sz="quarter" idx="11"/>
          </p:nvPr>
        </p:nvSpPr>
        <p:spPr/>
        <p:txBody>
          <a:bodyPr/>
          <a:lstStyle/>
          <a:p>
            <a:r>
              <a:rPr lang="en-US" smtClean="0"/>
              <a:t>Håkon Tolsby</a:t>
            </a:r>
            <a:endParaRPr lang="en-US"/>
          </a:p>
        </p:txBody>
      </p:sp>
      <p:sp>
        <p:nvSpPr>
          <p:cNvPr id="6" name="Plassholder for lysbildenummer 5"/>
          <p:cNvSpPr>
            <a:spLocks noGrp="1"/>
          </p:cNvSpPr>
          <p:nvPr>
            <p:ph type="sldNum" sz="quarter" idx="12"/>
          </p:nvPr>
        </p:nvSpPr>
        <p:spPr/>
        <p:txBody>
          <a:bodyPr/>
          <a:lstStyle/>
          <a:p>
            <a:fld id="{1235A075-A86C-4311-BBE7-FB8D4F860DCF}" type="slidenum">
              <a:rPr lang="en-US" smtClean="0"/>
              <a:pPr/>
              <a:t>9</a:t>
            </a:fld>
            <a:endParaRPr lang="en-US"/>
          </a:p>
        </p:txBody>
      </p:sp>
    </p:spTree>
    <p:extLst>
      <p:ext uri="{BB962C8B-B14F-4D97-AF65-F5344CB8AC3E}">
        <p14:creationId xmlns:p14="http://schemas.microsoft.com/office/powerpoint/2010/main" val="410829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hi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hio1</Template>
  <TotalTime>2617</TotalTime>
  <Words>1910</Words>
  <Application>Microsoft Office PowerPoint</Application>
  <PresentationFormat>Skjermfremvisning (4:3)</PresentationFormat>
  <Paragraphs>301</Paragraphs>
  <Slides>34</Slides>
  <Notes>3</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34</vt:i4>
      </vt:variant>
    </vt:vector>
  </HeadingPairs>
  <TitlesOfParts>
    <vt:vector size="37" baseType="lpstr">
      <vt:lpstr>Arial</vt:lpstr>
      <vt:lpstr>Calibri</vt:lpstr>
      <vt:lpstr>hio1</vt:lpstr>
      <vt:lpstr>Hovedkort, brikkesett og busser</vt:lpstr>
      <vt:lpstr>Innhold</vt:lpstr>
      <vt:lpstr>Hovedkortet</vt:lpstr>
      <vt:lpstr>Hovedkort - Asus P4P800-VM</vt:lpstr>
      <vt:lpstr>Brikkesett - Chipset</vt:lpstr>
      <vt:lpstr>Northbridge og Southbridge</vt:lpstr>
      <vt:lpstr>PowerPoint-presentasjon</vt:lpstr>
      <vt:lpstr>Eksempel Intels brikkesett P35</vt:lpstr>
      <vt:lpstr>Platform Controller Hub (PCH).</vt:lpstr>
      <vt:lpstr>PCH</vt:lpstr>
      <vt:lpstr>Eksempel Intels brikkesett P55</vt:lpstr>
      <vt:lpstr>Bussene</vt:lpstr>
      <vt:lpstr>Vi deler bussystemene i tre hoveddeler avhengig av hvor de befinner seg i datamaskinen</vt:lpstr>
      <vt:lpstr>Internbuss</vt:lpstr>
      <vt:lpstr>Systembuss frontside bus, memory bus, local bus, eller host bus</vt:lpstr>
      <vt:lpstr>Systembussen er egentlig et sammensatt bussystem som består av tre busser: </vt:lpstr>
      <vt:lpstr>Adressebussen</vt:lpstr>
      <vt:lpstr>Databussen</vt:lpstr>
      <vt:lpstr>Kontrollbuss</vt:lpstr>
      <vt:lpstr>Utvidelsesbusser</vt:lpstr>
      <vt:lpstr>Parallell vs seriell overføring</vt:lpstr>
      <vt:lpstr>Parallell overføring </vt:lpstr>
      <vt:lpstr>Seriell overføring </vt:lpstr>
      <vt:lpstr>Ulike tilkoblingsteknologier  for eksterne enheter</vt:lpstr>
      <vt:lpstr>PCI Express (PCIe) Peripheral Component Interconnect Express</vt:lpstr>
      <vt:lpstr>Ulike PCIe kontakter</vt:lpstr>
      <vt:lpstr>SATA (Serial ATA, S-ATA)</vt:lpstr>
      <vt:lpstr>SATA kontakter og kabler</vt:lpstr>
      <vt:lpstr>USB - Universal Serial Bus</vt:lpstr>
      <vt:lpstr>Diverse USB-kontakter</vt:lpstr>
      <vt:lpstr>Thunderbolt – USB dødaren?</vt:lpstr>
      <vt:lpstr>USB-C, den nye standarden?</vt:lpstr>
      <vt:lpstr>Thunderbolt 3 </vt:lpstr>
      <vt:lpstr>Ut 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Hovedkort, brikkesett og busser</dc:title>
  <dc:creator>hakon tolsby</dc:creator>
  <cp:lastModifiedBy>Håkon Lofthus Tolsby</cp:lastModifiedBy>
  <cp:revision>36</cp:revision>
  <cp:lastPrinted>2015-09-21T06:48:57Z</cp:lastPrinted>
  <dcterms:created xsi:type="dcterms:W3CDTF">2011-09-21T18:00:01Z</dcterms:created>
  <dcterms:modified xsi:type="dcterms:W3CDTF">2017-09-27T09:18:12Z</dcterms:modified>
</cp:coreProperties>
</file>