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71" r:id="rId12"/>
    <p:sldId id="266" r:id="rId13"/>
    <p:sldId id="267" r:id="rId14"/>
    <p:sldId id="268" r:id="rId15"/>
    <p:sldId id="270" r:id="rId16"/>
    <p:sldId id="269" r:id="rId17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29" autoAdjust="0"/>
  </p:normalViewPr>
  <p:slideViewPr>
    <p:cSldViewPr>
      <p:cViewPr varScale="1">
        <p:scale>
          <a:sx n="54" d="100"/>
          <a:sy n="54" d="100"/>
        </p:scale>
        <p:origin x="42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26.09.2017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26.09.2017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Overfører 4 byte per sek, 4*133 = 532 (528 MB/sek)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4E44-6EE8-4F65-995C-50DD344DE58E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9602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Word = 4</a:t>
            </a:r>
            <a:r>
              <a:rPr lang="nb-NO" baseline="0" dirty="0" smtClean="0"/>
              <a:t> byte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4E44-6EE8-4F65-995C-50DD344DE58E}" type="slidenum">
              <a:rPr lang="nb-NO" smtClean="0"/>
              <a:pPr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3861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SSD-disk bruker flash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4E44-6EE8-4F65-995C-50DD344DE58E}" type="slidenum">
              <a:rPr lang="nb-NO" smtClean="0"/>
              <a:pPr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464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/>
          <a:lstStyle/>
          <a:p>
            <a:r>
              <a:rPr lang="en-US" dirty="0" err="1" smtClean="0"/>
              <a:t>Internminnet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DDR (Double Data Rate) </a:t>
            </a:r>
            <a:r>
              <a:rPr lang="nb-NO" dirty="0" smtClean="0"/>
              <a:t>2</a:t>
            </a:r>
            <a:r>
              <a:rPr lang="nb-NO" dirty="0"/>
              <a:t>, 3 og </a:t>
            </a:r>
            <a:r>
              <a:rPr lang="nb-NO" dirty="0" smtClean="0"/>
              <a:t>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507288" cy="4697427"/>
          </a:xfrm>
        </p:spPr>
        <p:txBody>
          <a:bodyPr>
            <a:normAutofit lnSpcReduction="10000"/>
          </a:bodyPr>
          <a:lstStyle/>
          <a:p>
            <a:r>
              <a:rPr lang="nb-NO" sz="2000" b="1" dirty="0"/>
              <a:t>DDR</a:t>
            </a:r>
            <a:r>
              <a:rPr lang="nb-NO" sz="2000" dirty="0"/>
              <a:t> (Double Data Rate) er en videreutvikling av SDRAM hvor man utnytter klokkepulsen to ganger og overfører data både når spenningen stiger og faller.</a:t>
            </a:r>
            <a:endParaRPr lang="nb-NO" sz="2000" b="1" dirty="0" smtClean="0"/>
          </a:p>
          <a:p>
            <a:r>
              <a:rPr lang="nb-NO" sz="2000" b="1" dirty="0" smtClean="0"/>
              <a:t>DDR2 </a:t>
            </a:r>
            <a:r>
              <a:rPr lang="nb-NO" sz="2000" dirty="0"/>
              <a:t>og </a:t>
            </a:r>
            <a:r>
              <a:rPr lang="nb-NO" sz="2000" b="1" dirty="0"/>
              <a:t>DDR3</a:t>
            </a:r>
            <a:r>
              <a:rPr lang="nb-NO" sz="2000" dirty="0"/>
              <a:t> </a:t>
            </a:r>
            <a:r>
              <a:rPr lang="nb-NO" sz="2000" dirty="0" smtClean="0"/>
              <a:t> operere </a:t>
            </a:r>
            <a:r>
              <a:rPr lang="nb-NO" sz="2000" dirty="0"/>
              <a:t>med høyere hastighet på bussen fordi de har en </a:t>
            </a:r>
            <a:r>
              <a:rPr lang="nb-NO" sz="2000" dirty="0" smtClean="0"/>
              <a:t>enklere </a:t>
            </a:r>
            <a:r>
              <a:rPr lang="nb-NO" sz="2000" dirty="0"/>
              <a:t>bussprotokoll (400 - 800 MHz). Videre er minste lese/skrive-enhet økt fra to til henholdsvis fire(DDR2) og åtte ord(DDR3</a:t>
            </a:r>
            <a:r>
              <a:rPr lang="nb-NO" sz="2000" dirty="0" smtClean="0"/>
              <a:t>). </a:t>
            </a:r>
          </a:p>
          <a:p>
            <a:pPr lvl="1"/>
            <a:r>
              <a:rPr lang="nb-NO" sz="2000" dirty="0" smtClean="0"/>
              <a:t>Teoretisk båndbredde 10-20 GB/s</a:t>
            </a:r>
          </a:p>
          <a:p>
            <a:r>
              <a:rPr lang="nb-NO" sz="2000" b="1" dirty="0"/>
              <a:t>DDR4 </a:t>
            </a:r>
          </a:p>
          <a:p>
            <a:pPr lvl="1"/>
            <a:r>
              <a:rPr lang="nb-NO" sz="2000" dirty="0" smtClean="0"/>
              <a:t>Båndbredde på over 50 </a:t>
            </a:r>
            <a:r>
              <a:rPr lang="nb-NO" sz="2000" dirty="0" smtClean="0"/>
              <a:t>GB/s</a:t>
            </a:r>
          </a:p>
          <a:p>
            <a:pPr lvl="2"/>
            <a:r>
              <a:rPr lang="nb-NO" sz="1600" dirty="0" smtClean="0"/>
              <a:t>Frekvens mellom 800 </a:t>
            </a:r>
            <a:r>
              <a:rPr lang="nb-NO" sz="1600" dirty="0"/>
              <a:t>and 2133 MHz</a:t>
            </a:r>
            <a:endParaRPr lang="nb-NO" sz="1600" dirty="0" smtClean="0"/>
          </a:p>
          <a:p>
            <a:pPr lvl="1"/>
            <a:r>
              <a:rPr lang="nb-NO" sz="2000" dirty="0" err="1" smtClean="0"/>
              <a:t>point-to-point</a:t>
            </a:r>
            <a:r>
              <a:rPr lang="nb-NO" sz="2000" dirty="0"/>
              <a:t> </a:t>
            </a:r>
            <a:r>
              <a:rPr lang="nb-NO" sz="2000" dirty="0" smtClean="0"/>
              <a:t>arkitektur (seriebuss til </a:t>
            </a:r>
            <a:r>
              <a:rPr lang="nb-NO" sz="2000" dirty="0" err="1" smtClean="0"/>
              <a:t>memory</a:t>
            </a:r>
            <a:r>
              <a:rPr lang="nb-NO" sz="2000" dirty="0" smtClean="0"/>
              <a:t> </a:t>
            </a:r>
            <a:r>
              <a:rPr lang="nb-NO" sz="2000" dirty="0" err="1" smtClean="0"/>
              <a:t>controller</a:t>
            </a:r>
            <a:r>
              <a:rPr lang="nb-NO" sz="2000" dirty="0" smtClean="0"/>
              <a:t>)</a:t>
            </a:r>
            <a:endParaRPr lang="nb-NO" sz="2000" dirty="0" smtClean="0"/>
          </a:p>
          <a:p>
            <a:pPr lvl="1"/>
            <a:r>
              <a:rPr lang="nb-NO" sz="2000" dirty="0" smtClean="0"/>
              <a:t>Opptil 512 GB per modul (teoretisk)</a:t>
            </a:r>
          </a:p>
          <a:p>
            <a:r>
              <a:rPr lang="nb-NO" sz="2000" b="1" dirty="0" smtClean="0"/>
              <a:t>DDR5</a:t>
            </a:r>
          </a:p>
          <a:p>
            <a:pPr lvl="1"/>
            <a:r>
              <a:rPr lang="nb-NO" sz="1600" dirty="0" smtClean="0"/>
              <a:t>Seriebuss????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2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DDR-5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Bruker mindre strøm</a:t>
            </a:r>
          </a:p>
          <a:p>
            <a:r>
              <a:rPr lang="nb-NO" dirty="0" smtClean="0"/>
              <a:t>Mindre plass</a:t>
            </a:r>
          </a:p>
          <a:p>
            <a:r>
              <a:rPr lang="nb-NO" dirty="0" smtClean="0"/>
              <a:t>2020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8" name="Picture 4" descr="Samsung D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556792"/>
            <a:ext cx="4532595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46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SRAM (engelsk: </a:t>
            </a:r>
            <a:r>
              <a:rPr lang="nb-NO" dirty="0" err="1"/>
              <a:t>Static</a:t>
            </a:r>
            <a:r>
              <a:rPr lang="nb-NO" dirty="0"/>
              <a:t> RAM)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/>
              <a:t>SRAM</a:t>
            </a:r>
            <a:r>
              <a:rPr lang="nb-NO" dirty="0"/>
              <a:t> </a:t>
            </a:r>
            <a:r>
              <a:rPr lang="nb-NO" dirty="0" smtClean="0"/>
              <a:t>har </a:t>
            </a:r>
            <a:r>
              <a:rPr lang="nb-NO" dirty="0"/>
              <a:t>en annen oppbygning enn DRAM og trenger ikke å bli frisket opp kontinuerlig. </a:t>
            </a:r>
            <a:r>
              <a:rPr lang="nb-NO" dirty="0" err="1"/>
              <a:t>Bitcellene</a:t>
            </a:r>
            <a:r>
              <a:rPr lang="nb-NO" dirty="0"/>
              <a:t> holder på </a:t>
            </a:r>
            <a:r>
              <a:rPr lang="nb-NO" dirty="0" err="1"/>
              <a:t>bitverdien</a:t>
            </a:r>
            <a:r>
              <a:rPr lang="nb-NO" dirty="0"/>
              <a:t> så lenge det er strøm til stede (statisk). </a:t>
            </a:r>
            <a:endParaRPr lang="nb-NO" dirty="0" smtClean="0"/>
          </a:p>
          <a:p>
            <a:r>
              <a:rPr lang="nb-NO" dirty="0" smtClean="0"/>
              <a:t>SRAM </a:t>
            </a:r>
            <a:r>
              <a:rPr lang="nb-NO" dirty="0"/>
              <a:t>er mye raskere enn DRAM og brukes derfor til hurtigminne-RAM (engelsk: </a:t>
            </a:r>
            <a:r>
              <a:rPr lang="nb-NO" dirty="0" err="1"/>
              <a:t>cache</a:t>
            </a:r>
            <a:r>
              <a:rPr lang="nb-NO" dirty="0"/>
              <a:t>-RAM).</a:t>
            </a:r>
          </a:p>
          <a:p>
            <a:r>
              <a:rPr lang="nb-NO" dirty="0" smtClean="0"/>
              <a:t>Ulempen </a:t>
            </a:r>
            <a:r>
              <a:rPr lang="nb-NO" dirty="0"/>
              <a:t>med SRAM er at den tar større plass og er dyrere å konstruere enn DRAM. Fire transistorer går med til hver </a:t>
            </a:r>
            <a:r>
              <a:rPr lang="nb-NO" dirty="0" err="1"/>
              <a:t>bitcelle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ROM (Read </a:t>
            </a:r>
            <a:r>
              <a:rPr lang="nb-NO" dirty="0" err="1"/>
              <a:t>Only</a:t>
            </a:r>
            <a:r>
              <a:rPr lang="nb-NO" dirty="0"/>
              <a:t> Memory</a:t>
            </a:r>
            <a:r>
              <a:rPr lang="nb-NO" dirty="0" smtClean="0"/>
              <a:t>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79512" y="1451917"/>
            <a:ext cx="8784976" cy="4857403"/>
          </a:xfrm>
        </p:spPr>
        <p:txBody>
          <a:bodyPr>
            <a:normAutofit fontScale="40000" lnSpcReduction="20000"/>
          </a:bodyPr>
          <a:lstStyle/>
          <a:p>
            <a:r>
              <a:rPr lang="nb-NO" sz="5500" dirty="0" smtClean="0"/>
              <a:t>ROM </a:t>
            </a:r>
            <a:r>
              <a:rPr lang="nb-NO" sz="5500" dirty="0"/>
              <a:t>(engelsk: Read </a:t>
            </a:r>
            <a:r>
              <a:rPr lang="nb-NO" sz="5500" dirty="0" err="1"/>
              <a:t>Only</a:t>
            </a:r>
            <a:r>
              <a:rPr lang="nb-NO" sz="5500" dirty="0"/>
              <a:t> Memory) er internminne som prosessoren bare kan lese fra og ikke skrive til. Data som ligger i ROM, er permanente. De blir ikke borte når strømmen blir slått av</a:t>
            </a:r>
            <a:r>
              <a:rPr lang="nb-NO" sz="5500" dirty="0" smtClean="0"/>
              <a:t>.</a:t>
            </a:r>
          </a:p>
          <a:p>
            <a:pPr marL="0" indent="0">
              <a:buNone/>
            </a:pPr>
            <a:endParaRPr lang="nb-NO" sz="5500" dirty="0"/>
          </a:p>
          <a:p>
            <a:r>
              <a:rPr lang="nb-NO" sz="5500" dirty="0"/>
              <a:t>ROM brukes </a:t>
            </a:r>
            <a:r>
              <a:rPr lang="nb-NO" sz="5500" dirty="0" smtClean="0"/>
              <a:t>til </a:t>
            </a:r>
            <a:r>
              <a:rPr lang="nb-NO" sz="5500" dirty="0"/>
              <a:t>å lagre programmer, som skal ligge i datamaskinen i hele dens </a:t>
            </a:r>
            <a:r>
              <a:rPr lang="nb-NO" sz="5500" dirty="0" smtClean="0"/>
              <a:t>levetid. Det </a:t>
            </a:r>
            <a:r>
              <a:rPr lang="nb-NO" sz="5500" dirty="0"/>
              <a:t>er systemprogrammer, som er spesifikke for det aktuelle hovedkortet. </a:t>
            </a:r>
            <a:endParaRPr lang="nb-NO" sz="5500" dirty="0" smtClean="0"/>
          </a:p>
          <a:p>
            <a:pPr marL="0" indent="0">
              <a:buNone/>
            </a:pPr>
            <a:endParaRPr lang="nb-NO" sz="5500" dirty="0" smtClean="0"/>
          </a:p>
          <a:p>
            <a:r>
              <a:rPr lang="nb-NO" sz="5500" dirty="0" smtClean="0"/>
              <a:t>Tidligere ble ROM brukt til å </a:t>
            </a:r>
            <a:r>
              <a:rPr lang="nb-NO" sz="5500" dirty="0"/>
              <a:t>lagre programmer for å starte maskinen og programmer for å kommunisere mot perifere inn- og utenheter som tastatur, skriver, disk </a:t>
            </a:r>
            <a:r>
              <a:rPr lang="nb-NO" sz="5500" dirty="0" smtClean="0"/>
              <a:t>osv. ROMBIOS (engelsk: Basic Input Output System).</a:t>
            </a:r>
          </a:p>
          <a:p>
            <a:pPr marL="0" indent="0">
              <a:buNone/>
            </a:pPr>
            <a:r>
              <a:rPr lang="nb-NO" sz="5500" dirty="0" smtClean="0"/>
              <a:t> </a:t>
            </a:r>
          </a:p>
          <a:p>
            <a:r>
              <a:rPr lang="nb-NO" sz="5500" dirty="0" smtClean="0"/>
              <a:t>ROMBIOS er nå byttet ut med UEFI-</a:t>
            </a:r>
            <a:r>
              <a:rPr lang="nb-NO" sz="5500" dirty="0" err="1"/>
              <a:t>Unified</a:t>
            </a:r>
            <a:r>
              <a:rPr lang="nb-NO" sz="5500" dirty="0"/>
              <a:t> </a:t>
            </a:r>
            <a:r>
              <a:rPr lang="nb-NO" sz="5500" dirty="0" err="1"/>
              <a:t>Extensible</a:t>
            </a:r>
            <a:r>
              <a:rPr lang="nb-NO" sz="5500" dirty="0"/>
              <a:t> </a:t>
            </a:r>
            <a:r>
              <a:rPr lang="nb-NO" sz="5500" dirty="0" err="1"/>
              <a:t>Firmware</a:t>
            </a:r>
            <a:r>
              <a:rPr lang="nb-NO" sz="5500" dirty="0"/>
              <a:t> </a:t>
            </a:r>
            <a:r>
              <a:rPr lang="nb-NO" sz="5500" dirty="0" smtClean="0"/>
              <a:t>Interface. I prinsipp et OS </a:t>
            </a:r>
            <a:r>
              <a:rPr lang="nb-NO" sz="5500" dirty="0"/>
              <a:t>for å laste et </a:t>
            </a:r>
            <a:r>
              <a:rPr lang="nb-NO" sz="5500" dirty="0" smtClean="0"/>
              <a:t>OS. Når du starter maskinen (</a:t>
            </a:r>
            <a:r>
              <a:rPr lang="nb-NO" sz="5500" dirty="0" err="1" smtClean="0"/>
              <a:t>booter</a:t>
            </a:r>
            <a:r>
              <a:rPr lang="nb-NO" sz="5500" dirty="0" smtClean="0"/>
              <a:t>), lastes </a:t>
            </a:r>
            <a:r>
              <a:rPr lang="en-US" sz="5500" dirty="0" smtClean="0"/>
              <a:t>EFI </a:t>
            </a:r>
            <a:r>
              <a:rPr lang="en-US" sz="5500" dirty="0" err="1" smtClean="0"/>
              <a:t>programfiler</a:t>
            </a:r>
            <a:r>
              <a:rPr lang="en-US" sz="5500" dirty="0" smtClean="0"/>
              <a:t> (.</a:t>
            </a:r>
            <a:r>
              <a:rPr lang="en-US" sz="5500" dirty="0" err="1"/>
              <a:t>efi</a:t>
            </a:r>
            <a:r>
              <a:rPr lang="en-US" sz="5500" dirty="0"/>
              <a:t> </a:t>
            </a:r>
            <a:r>
              <a:rPr lang="en-US" sz="5500" dirty="0" smtClean="0"/>
              <a:t>) </a:t>
            </a:r>
            <a:r>
              <a:rPr lang="en-US" sz="5500" dirty="0" err="1" smtClean="0"/>
              <a:t>fra</a:t>
            </a:r>
            <a:r>
              <a:rPr lang="en-US" sz="5500" dirty="0" smtClean="0"/>
              <a:t> </a:t>
            </a:r>
            <a:r>
              <a:rPr lang="en-US" sz="5500" dirty="0" err="1" smtClean="0"/>
              <a:t>en</a:t>
            </a:r>
            <a:r>
              <a:rPr lang="en-US" sz="5500" dirty="0" smtClean="0"/>
              <a:t> del </a:t>
            </a:r>
            <a:r>
              <a:rPr lang="en-US" sz="5500" dirty="0" err="1" smtClean="0"/>
              <a:t>av</a:t>
            </a:r>
            <a:r>
              <a:rPr lang="en-US" sz="5500" dirty="0" smtClean="0"/>
              <a:t> </a:t>
            </a:r>
            <a:r>
              <a:rPr lang="en-US" sz="5500" dirty="0" err="1" smtClean="0"/>
              <a:t>disken</a:t>
            </a:r>
            <a:r>
              <a:rPr lang="en-US" sz="5500" dirty="0" smtClean="0"/>
              <a:t>.</a:t>
            </a:r>
            <a:endParaRPr lang="nb-NO" sz="5500" dirty="0" smtClean="0"/>
          </a:p>
          <a:p>
            <a:pPr marL="0" indent="0">
              <a:buNone/>
            </a:pPr>
            <a:endParaRPr lang="nb-NO" sz="5500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0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Ulike typer </a:t>
            </a:r>
            <a:r>
              <a:rPr lang="nb-NO" dirty="0"/>
              <a:t>ROM</a:t>
            </a:r>
            <a:r>
              <a:rPr lang="nb-NO" dirty="0" smtClean="0"/>
              <a:t>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b="1" dirty="0" smtClean="0"/>
              <a:t>PROM</a:t>
            </a:r>
            <a:r>
              <a:rPr lang="nb-NO" dirty="0" smtClean="0"/>
              <a:t> </a:t>
            </a:r>
            <a:r>
              <a:rPr lang="nb-NO" dirty="0"/>
              <a:t>(engelsk: </a:t>
            </a:r>
            <a:r>
              <a:rPr lang="nb-NO" dirty="0" err="1"/>
              <a:t>Progammable</a:t>
            </a:r>
            <a:r>
              <a:rPr lang="nb-NO" dirty="0"/>
              <a:t> ROM). </a:t>
            </a:r>
            <a:br>
              <a:rPr lang="nb-NO" dirty="0"/>
            </a:br>
            <a:r>
              <a:rPr lang="nb-NO" dirty="0"/>
              <a:t>Kan skrives til bare en gang (brenner over sikringer for å lagre bitene), men leses så ofte det er </a:t>
            </a:r>
            <a:r>
              <a:rPr lang="nb-NO" dirty="0" smtClean="0"/>
              <a:t>ønskelig.</a:t>
            </a:r>
          </a:p>
          <a:p>
            <a:r>
              <a:rPr lang="nb-NO" b="1" dirty="0" smtClean="0"/>
              <a:t>EPROM</a:t>
            </a:r>
            <a:r>
              <a:rPr lang="nb-NO" dirty="0" smtClean="0"/>
              <a:t> </a:t>
            </a:r>
            <a:r>
              <a:rPr lang="nb-NO" dirty="0"/>
              <a:t>(engelsk: </a:t>
            </a:r>
            <a:r>
              <a:rPr lang="nb-NO" dirty="0" err="1"/>
              <a:t>Eraseable</a:t>
            </a:r>
            <a:r>
              <a:rPr lang="nb-NO" dirty="0"/>
              <a:t> </a:t>
            </a:r>
            <a:r>
              <a:rPr lang="nb-NO" dirty="0" err="1"/>
              <a:t>Progammable</a:t>
            </a:r>
            <a:r>
              <a:rPr lang="nb-NO" dirty="0"/>
              <a:t> ROM). </a:t>
            </a:r>
            <a:br>
              <a:rPr lang="nb-NO" dirty="0"/>
            </a:br>
            <a:r>
              <a:rPr lang="nb-NO" dirty="0"/>
              <a:t>Spesiell type PROM-brikke hvor innholdet kan endres. Sletting gjøres med bestråling av ultrafiolett lys. Prosessen tar 20 minutter og sletter alt på brikken</a:t>
            </a:r>
            <a:r>
              <a:rPr lang="nb-NO" dirty="0" smtClean="0"/>
              <a:t>.</a:t>
            </a:r>
            <a:endParaRPr lang="nb-NO" dirty="0"/>
          </a:p>
          <a:p>
            <a:r>
              <a:rPr lang="nb-NO" b="1" dirty="0"/>
              <a:t>EEPROM</a:t>
            </a:r>
            <a:r>
              <a:rPr lang="nb-NO" dirty="0"/>
              <a:t> (engelsk: </a:t>
            </a:r>
            <a:r>
              <a:rPr lang="nb-NO" dirty="0" err="1"/>
              <a:t>Electrical</a:t>
            </a:r>
            <a:r>
              <a:rPr lang="nb-NO" dirty="0"/>
              <a:t> </a:t>
            </a:r>
            <a:r>
              <a:rPr lang="nb-NO" dirty="0" err="1"/>
              <a:t>Eraseable</a:t>
            </a:r>
            <a:r>
              <a:rPr lang="nb-NO" dirty="0"/>
              <a:t> </a:t>
            </a:r>
            <a:r>
              <a:rPr lang="nb-NO" dirty="0" err="1"/>
              <a:t>Progammable</a:t>
            </a:r>
            <a:r>
              <a:rPr lang="nb-NO" dirty="0"/>
              <a:t> ROM). </a:t>
            </a:r>
            <a:br>
              <a:rPr lang="nb-NO" dirty="0"/>
            </a:br>
            <a:r>
              <a:rPr lang="nb-NO" dirty="0"/>
              <a:t>Bruker elektrisitet til å slette med umiddelbar virkning, og en kan velge ut hvilke deler som skal slettes. Det tar lang tid å skrive til EEPROM. Egnet til å lagre små mengder konfigurasjonsdata. Fjerner data på </a:t>
            </a:r>
            <a:r>
              <a:rPr lang="nb-NO" dirty="0" smtClean="0"/>
              <a:t>byte-nivå</a:t>
            </a:r>
            <a:endParaRPr lang="nb-NO" dirty="0"/>
          </a:p>
          <a:p>
            <a:r>
              <a:rPr lang="nb-NO" b="1" dirty="0"/>
              <a:t>Flash </a:t>
            </a:r>
            <a:r>
              <a:rPr lang="nb-NO" b="1" dirty="0" smtClean="0"/>
              <a:t>RAM </a:t>
            </a:r>
            <a:r>
              <a:rPr lang="nb-NO" dirty="0" smtClean="0"/>
              <a:t>(NVRAM)</a:t>
            </a:r>
            <a:r>
              <a:rPr lang="nb-NO" b="1" dirty="0" smtClean="0"/>
              <a:t> </a:t>
            </a:r>
            <a:r>
              <a:rPr lang="nb-NO" dirty="0" smtClean="0"/>
              <a:t>er </a:t>
            </a:r>
            <a:r>
              <a:rPr lang="nb-NO" dirty="0"/>
              <a:t>den vanligste teknologien i dag. </a:t>
            </a:r>
            <a:br>
              <a:rPr lang="nb-NO" dirty="0"/>
            </a:br>
            <a:r>
              <a:rPr lang="nb-NO" dirty="0"/>
              <a:t>Den ligner på EEPROM, men hastigheten for å skrive til brikken er tilnærmet lik hastigheten for å skrive til tradisjonell </a:t>
            </a:r>
            <a:r>
              <a:rPr lang="nb-NO" dirty="0" smtClean="0"/>
              <a:t>RAM. Fjerner </a:t>
            </a:r>
            <a:r>
              <a:rPr lang="nb-NO" dirty="0"/>
              <a:t>data i </a:t>
            </a:r>
            <a:r>
              <a:rPr lang="nb-NO" dirty="0" smtClean="0"/>
              <a:t>bolker. </a:t>
            </a:r>
            <a:r>
              <a:rPr lang="nb-NO" dirty="0" smtClean="0"/>
              <a:t>Oppstartvalg </a:t>
            </a:r>
            <a:r>
              <a:rPr lang="nb-NO" dirty="0" smtClean="0"/>
              <a:t>(</a:t>
            </a:r>
            <a:r>
              <a:rPr lang="nb-NO" dirty="0" err="1" smtClean="0"/>
              <a:t>boot</a:t>
            </a:r>
            <a:r>
              <a:rPr lang="nb-NO" dirty="0" smtClean="0"/>
              <a:t> </a:t>
            </a:r>
            <a:r>
              <a:rPr lang="nb-NO" dirty="0" err="1"/>
              <a:t>options</a:t>
            </a:r>
            <a:r>
              <a:rPr lang="nb-NO" dirty="0" smtClean="0"/>
              <a:t>) lagres i flash ram.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0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Cache</a:t>
            </a:r>
            <a:r>
              <a:rPr lang="nb-NO" dirty="0"/>
              <a:t>-minne 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err="1"/>
              <a:t>Cache</a:t>
            </a:r>
            <a:r>
              <a:rPr lang="nb-NO" dirty="0"/>
              <a:t> er </a:t>
            </a:r>
            <a:r>
              <a:rPr lang="nb-NO" dirty="0" smtClean="0"/>
              <a:t>anvendelse </a:t>
            </a:r>
            <a:r>
              <a:rPr lang="nb-NO" dirty="0"/>
              <a:t>av RAM som bufferlager mellom prosessor og internminne og mellom internminne og harddisk. Det siste kalles hurtigminne for disk (engelsk: </a:t>
            </a:r>
            <a:r>
              <a:rPr lang="nb-NO" dirty="0" err="1"/>
              <a:t>diskcache</a:t>
            </a:r>
            <a:r>
              <a:rPr lang="nb-NO" dirty="0"/>
              <a:t>).</a:t>
            </a:r>
          </a:p>
          <a:p>
            <a:r>
              <a:rPr lang="nb-NO" dirty="0"/>
              <a:t>Hurtigminne brukes fordi dagens raske prosessorer trenger tilførsel av data og instruksjoner fra internminne mye raskere enn det som er mulig med DRAM-brikkenes tilgangstid (tenk på de ulike hastighetene som prosessoren og systembussen arbeider etter).</a:t>
            </a:r>
          </a:p>
          <a:p>
            <a:r>
              <a:rPr lang="nb-NO" dirty="0"/>
              <a:t>Hurtigminne består av rask statisk RAM (SRAM), som er raskere en de vanlige DRAM-brikkene som benyttes i internminnet. Problemet med SRAM er at det er relativt kostbart og plasskrevende. Derfor består ikke hele internminnet av SRAM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1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Cache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427984" y="1428736"/>
            <a:ext cx="4258816" cy="4697427"/>
          </a:xfrm>
        </p:spPr>
        <p:txBody>
          <a:bodyPr>
            <a:normAutofit fontScale="47500" lnSpcReduction="20000"/>
          </a:bodyPr>
          <a:lstStyle/>
          <a:p>
            <a:r>
              <a:rPr lang="nb-NO" sz="3800" dirty="0"/>
              <a:t>Hurtigminnet fungerer slik at mens prosessoren utfører en instruksjon, sørger en spesiell hurtigminnekontrollør for å lese den neste programinstruksjonen (eller dataelementet) fra internminnet og legge den i det raskere hurtigminnet. Dermed kan prosessoren lese den neste instruksjonen direkte fra det raske hurtigminnet istedenfor å hente den fra det trege internminnet.</a:t>
            </a:r>
          </a:p>
          <a:p>
            <a:r>
              <a:rPr lang="nb-NO" sz="3800" dirty="0"/>
              <a:t>Datamaskiner har ofte flere nivåer av hurtigminne. Det kan være integrert som en del av prosessoren. Det kalles primært hurtigminne (</a:t>
            </a:r>
            <a:r>
              <a:rPr lang="nb-NO" sz="3800" dirty="0" err="1"/>
              <a:t>primærcache</a:t>
            </a:r>
            <a:r>
              <a:rPr lang="nb-NO" sz="3800" dirty="0"/>
              <a:t>). Eller det kan være plassert mellom minnet og prosessoren i egne brikker. Det kalles da sekundært hurtigminne.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3828987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837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Innhold: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643050"/>
            <a:ext cx="6995120" cy="4483113"/>
          </a:xfrm>
        </p:spPr>
        <p:txBody>
          <a:bodyPr>
            <a:normAutofit/>
          </a:bodyPr>
          <a:lstStyle/>
          <a:p>
            <a:r>
              <a:rPr lang="nb-NO" dirty="0" smtClean="0"/>
              <a:t>Internminnet</a:t>
            </a:r>
            <a:endParaRPr lang="nb-NO" dirty="0"/>
          </a:p>
          <a:p>
            <a:r>
              <a:rPr lang="nb-NO" dirty="0"/>
              <a:t>RAM</a:t>
            </a:r>
          </a:p>
          <a:p>
            <a:r>
              <a:rPr lang="nb-NO" dirty="0"/>
              <a:t>DRAM - SDRAM - DDR (</a:t>
            </a:r>
            <a:r>
              <a:rPr lang="nb-NO" dirty="0" smtClean="0"/>
              <a:t>2, 3, 4, 5)</a:t>
            </a:r>
            <a:endParaRPr lang="nb-NO" dirty="0"/>
          </a:p>
          <a:p>
            <a:r>
              <a:rPr lang="nb-NO" dirty="0"/>
              <a:t>ROM</a:t>
            </a:r>
          </a:p>
          <a:p>
            <a:r>
              <a:rPr lang="nb-NO" dirty="0" err="1"/>
              <a:t>Cache</a:t>
            </a:r>
            <a:r>
              <a:rPr lang="nb-NO" dirty="0"/>
              <a:t>-minne</a:t>
            </a:r>
          </a:p>
          <a:p>
            <a:pPr indent="0"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Internminnet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Minnebrikkene </a:t>
            </a:r>
            <a:r>
              <a:rPr lang="nb-NO" dirty="0"/>
              <a:t>som finnes på hovedkortet. </a:t>
            </a:r>
            <a:endParaRPr lang="nb-NO" dirty="0" smtClean="0"/>
          </a:p>
          <a:p>
            <a:pPr lvl="1"/>
            <a:r>
              <a:rPr lang="nb-NO" dirty="0" smtClean="0"/>
              <a:t>Vi </a:t>
            </a:r>
            <a:r>
              <a:rPr lang="nb-NO" dirty="0"/>
              <a:t>kaller det internminnet for å kunne skille det fra eksterne lagringsenheter som harddisk og magnetbånd. Disse brikkene kan ikke gjøre annet enn å lagre data, i motsetning til prosessoren, som kan utføre beregninger.</a:t>
            </a:r>
          </a:p>
          <a:p>
            <a:r>
              <a:rPr lang="nb-NO" dirty="0"/>
              <a:t>Data som lagres i internminnet, kan være tekst, tall eller programmer som inneholder instruksjoner til prosessoren. </a:t>
            </a:r>
            <a:endParaRPr lang="nb-NO" dirty="0" smtClean="0"/>
          </a:p>
          <a:p>
            <a:r>
              <a:rPr lang="nb-NO" dirty="0" smtClean="0"/>
              <a:t>Alt </a:t>
            </a:r>
            <a:r>
              <a:rPr lang="nb-NO" dirty="0"/>
              <a:t>er kodet med binære siffer, 0 og 1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1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Tidlige typer internminnet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06" y="1412776"/>
            <a:ext cx="3605386" cy="3172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534149"/>
            <a:ext cx="19050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Sylinder 6"/>
          <p:cNvSpPr txBox="1"/>
          <p:nvPr/>
        </p:nvSpPr>
        <p:spPr>
          <a:xfrm>
            <a:off x="1115617" y="5013176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err="1" smtClean="0"/>
              <a:t>Ferittkjerner</a:t>
            </a:r>
            <a:r>
              <a:rPr lang="nb-NO" dirty="0" smtClean="0"/>
              <a:t>. Hver ring kan magnetiseres og lagre en bit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6741972" y="4318017"/>
            <a:ext cx="1252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err="1" smtClean="0"/>
              <a:t>Relè</a:t>
            </a:r>
            <a:r>
              <a:rPr lang="nb-NO" b="1" dirty="0" smtClean="0"/>
              <a:t>, </a:t>
            </a:r>
            <a:r>
              <a:rPr lang="nb-NO" dirty="0" smtClean="0"/>
              <a:t>en bit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137391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Mye internminne = rask datamaskin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En av de viktigste egenskapene ved en datamaskin, er hvor mye minne eller hukommelse (engelsk: </a:t>
            </a:r>
            <a:r>
              <a:rPr lang="nb-NO" dirty="0" err="1"/>
              <a:t>memory</a:t>
            </a:r>
            <a:r>
              <a:rPr lang="nb-NO" dirty="0"/>
              <a:t>) den har. </a:t>
            </a:r>
            <a:endParaRPr lang="nb-NO" dirty="0" smtClean="0"/>
          </a:p>
          <a:p>
            <a:r>
              <a:rPr lang="nb-NO" dirty="0" smtClean="0"/>
              <a:t>Vi </a:t>
            </a:r>
            <a:r>
              <a:rPr lang="nb-NO" dirty="0"/>
              <a:t>måler størrelsen på minnet i byte, og en byte er definert til å være åtte biter. </a:t>
            </a:r>
            <a:endParaRPr lang="nb-NO" dirty="0" smtClean="0"/>
          </a:p>
          <a:p>
            <a:r>
              <a:rPr lang="nb-NO" dirty="0" smtClean="0"/>
              <a:t>Hver </a:t>
            </a:r>
            <a:r>
              <a:rPr lang="nb-NO" dirty="0"/>
              <a:t>byte i internminnet har en egen adresse, og således kan prosessoren holde orden på hvor i minnet den skal lese eller skrive</a:t>
            </a:r>
            <a:r>
              <a:rPr lang="nb-NO" dirty="0" smtClean="0"/>
              <a:t>.</a:t>
            </a:r>
          </a:p>
          <a:p>
            <a:pPr lvl="1"/>
            <a:r>
              <a:rPr lang="nb-NO" dirty="0" smtClean="0"/>
              <a:t>2 byte – half </a:t>
            </a:r>
            <a:r>
              <a:rPr lang="nb-NO" dirty="0" err="1" smtClean="0"/>
              <a:t>word</a:t>
            </a:r>
            <a:endParaRPr lang="nb-NO" dirty="0" smtClean="0"/>
          </a:p>
          <a:p>
            <a:pPr lvl="1"/>
            <a:r>
              <a:rPr lang="nb-NO" dirty="0" smtClean="0"/>
              <a:t>4 byte – </a:t>
            </a:r>
            <a:r>
              <a:rPr lang="nb-NO" dirty="0" err="1" smtClean="0"/>
              <a:t>word</a:t>
            </a:r>
            <a:endParaRPr lang="nb-NO" dirty="0" smtClean="0"/>
          </a:p>
          <a:p>
            <a:pPr lvl="1"/>
            <a:r>
              <a:rPr lang="nb-NO" dirty="0" smtClean="0"/>
              <a:t>8 byte – double </a:t>
            </a:r>
            <a:r>
              <a:rPr lang="nb-NO" dirty="0" err="1" smtClean="0"/>
              <a:t>word</a:t>
            </a:r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Lese fra og skrive til </a:t>
            </a:r>
            <a:r>
              <a:rPr lang="nb-NO" dirty="0" smtClean="0"/>
              <a:t>internminnet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23928" y="1340768"/>
            <a:ext cx="4773216" cy="4697427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Internminnet (RAM og ROM), består av adresserbare lagringsenheter som kalles ord (engelsk: </a:t>
            </a:r>
            <a:r>
              <a:rPr lang="nb-NO" dirty="0" err="1" smtClean="0"/>
              <a:t>word</a:t>
            </a:r>
            <a:r>
              <a:rPr lang="nb-NO" dirty="0" smtClean="0"/>
              <a:t>) som består </a:t>
            </a:r>
            <a:r>
              <a:rPr lang="nb-NO" dirty="0"/>
              <a:t>av 1 eller flere byter.</a:t>
            </a:r>
          </a:p>
          <a:p>
            <a:pPr marL="0" indent="0">
              <a:buNone/>
            </a:pPr>
            <a:r>
              <a:rPr lang="nb-NO" b="1" dirty="0"/>
              <a:t>Skrive til internminnet:</a:t>
            </a:r>
            <a:endParaRPr lang="nb-NO" dirty="0"/>
          </a:p>
          <a:p>
            <a:r>
              <a:rPr lang="nb-NO" dirty="0"/>
              <a:t>adressen til lagringsenheten legges på adressebussen</a:t>
            </a:r>
          </a:p>
          <a:p>
            <a:r>
              <a:rPr lang="nb-NO" dirty="0"/>
              <a:t>et skrivesignal sendes til minnebrikken</a:t>
            </a:r>
          </a:p>
          <a:p>
            <a:r>
              <a:rPr lang="nb-NO" dirty="0"/>
              <a:t>data fra databussen "skrives" til den adresserte lagringsenheten</a:t>
            </a:r>
          </a:p>
          <a:p>
            <a:pPr marL="0" indent="0">
              <a:buNone/>
            </a:pPr>
            <a:r>
              <a:rPr lang="nb-NO" b="1" dirty="0"/>
              <a:t>Lese fra internminnet</a:t>
            </a:r>
            <a:r>
              <a:rPr lang="nb-NO" dirty="0"/>
              <a:t>:</a:t>
            </a:r>
          </a:p>
          <a:p>
            <a:r>
              <a:rPr lang="nb-NO" dirty="0"/>
              <a:t>adressen til lagringsenheten legges på adressebussen</a:t>
            </a:r>
          </a:p>
          <a:p>
            <a:r>
              <a:rPr lang="nb-NO" dirty="0"/>
              <a:t>et lesesignal sendes til minnebrikken</a:t>
            </a:r>
          </a:p>
          <a:p>
            <a:r>
              <a:rPr lang="nb-NO" dirty="0"/>
              <a:t>data fra lagringsenheten overføres til databussen ( "leses")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700808"/>
            <a:ext cx="3182068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336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Måleenheter for minne</a:t>
            </a:r>
            <a:endParaRPr lang="nb-NO" dirty="0"/>
          </a:p>
        </p:txBody>
      </p:sp>
      <p:graphicFrame>
        <p:nvGraphicFramePr>
          <p:cNvPr id="7" name="Plassholder for innhol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053346"/>
              </p:ext>
            </p:extLst>
          </p:nvPr>
        </p:nvGraphicFramePr>
        <p:xfrm>
          <a:off x="611560" y="2276872"/>
          <a:ext cx="8229600" cy="2194560"/>
        </p:xfrm>
        <a:graphic>
          <a:graphicData uri="http://schemas.openxmlformats.org/drawingml/2006/table">
            <a:tbl>
              <a:tblPr/>
              <a:tblGrid>
                <a:gridCol w="2221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b-NO" dirty="0"/>
                        <a:t> kilobyte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 </a:t>
                      </a:r>
                      <a:r>
                        <a:rPr lang="nb-NO" dirty="0" smtClean="0"/>
                        <a:t>kB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 2</a:t>
                      </a:r>
                      <a:r>
                        <a:rPr lang="nb-NO" baseline="30000" dirty="0"/>
                        <a:t>10</a:t>
                      </a:r>
                      <a:r>
                        <a:rPr lang="nb-NO" dirty="0"/>
                        <a:t> = 1 024 byter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/>
                        <a:t> megabyte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/>
                        <a:t> MB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 2</a:t>
                      </a:r>
                      <a:r>
                        <a:rPr lang="sv-SE" baseline="30000" dirty="0"/>
                        <a:t>20</a:t>
                      </a:r>
                      <a:r>
                        <a:rPr lang="sv-SE" dirty="0"/>
                        <a:t> = </a:t>
                      </a:r>
                      <a:r>
                        <a:rPr lang="nb-NO" dirty="0" smtClean="0"/>
                        <a:t>1024</a:t>
                      </a:r>
                      <a:r>
                        <a:rPr lang="nb-NO" baseline="30000" dirty="0" smtClean="0"/>
                        <a:t>2</a:t>
                      </a:r>
                      <a:r>
                        <a:rPr lang="nb-NO" baseline="0" dirty="0" smtClean="0"/>
                        <a:t> =</a:t>
                      </a:r>
                      <a:r>
                        <a:rPr lang="sv-SE" dirty="0" smtClean="0"/>
                        <a:t>1 </a:t>
                      </a:r>
                      <a:r>
                        <a:rPr lang="sv-SE" dirty="0"/>
                        <a:t>048 576 byter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dirty="0"/>
                        <a:t> gigabyte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 GB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 2</a:t>
                      </a:r>
                      <a:r>
                        <a:rPr lang="nb-NO" baseline="30000" dirty="0"/>
                        <a:t>30</a:t>
                      </a:r>
                      <a:r>
                        <a:rPr lang="nb-NO" dirty="0"/>
                        <a:t> = </a:t>
                      </a:r>
                      <a:r>
                        <a:rPr lang="nb-NO" dirty="0" smtClean="0"/>
                        <a:t>1024</a:t>
                      </a:r>
                      <a:r>
                        <a:rPr lang="nb-NO" baseline="30000" dirty="0" smtClean="0"/>
                        <a:t>3 =</a:t>
                      </a:r>
                      <a:r>
                        <a:rPr lang="nb-NO" dirty="0" smtClean="0"/>
                        <a:t>1,07374 </a:t>
                      </a:r>
                      <a:r>
                        <a:rPr lang="nb-NO" dirty="0"/>
                        <a:t>* 10</a:t>
                      </a:r>
                      <a:r>
                        <a:rPr lang="nb-NO" baseline="30000" dirty="0"/>
                        <a:t>9</a:t>
                      </a:r>
                      <a:r>
                        <a:rPr lang="nb-NO" dirty="0"/>
                        <a:t> byter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dirty="0" smtClean="0"/>
                        <a:t>terrabyte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TB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 2</a:t>
                      </a:r>
                      <a:r>
                        <a:rPr lang="nb-NO" baseline="30000" dirty="0" smtClean="0"/>
                        <a:t>40</a:t>
                      </a:r>
                      <a:r>
                        <a:rPr lang="nb-NO" dirty="0" smtClean="0"/>
                        <a:t> = 1024</a:t>
                      </a:r>
                      <a:r>
                        <a:rPr lang="nb-NO" baseline="30000" dirty="0" smtClean="0"/>
                        <a:t>4</a:t>
                      </a:r>
                      <a:r>
                        <a:rPr lang="nb-NO" dirty="0" smtClean="0"/>
                        <a:t> =1,09951 * 10</a:t>
                      </a:r>
                      <a:r>
                        <a:rPr lang="nb-NO" baseline="30000" dirty="0" smtClean="0"/>
                        <a:t>12</a:t>
                      </a:r>
                      <a:r>
                        <a:rPr lang="nb-NO" dirty="0" smtClean="0"/>
                        <a:t> byter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dirty="0" err="1" smtClean="0"/>
                        <a:t>petabyte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PB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 2</a:t>
                      </a:r>
                      <a:r>
                        <a:rPr lang="nb-NO" baseline="30000" dirty="0" smtClean="0"/>
                        <a:t>50</a:t>
                      </a:r>
                      <a:r>
                        <a:rPr lang="nb-NO" dirty="0" smtClean="0"/>
                        <a:t> = 1024</a:t>
                      </a:r>
                      <a:r>
                        <a:rPr lang="nb-NO" baseline="30000" dirty="0" smtClean="0"/>
                        <a:t>5</a:t>
                      </a:r>
                      <a:r>
                        <a:rPr lang="nb-NO" baseline="0" dirty="0" smtClean="0"/>
                        <a:t> </a:t>
                      </a:r>
                      <a:r>
                        <a:rPr lang="nb-NO" dirty="0" smtClean="0"/>
                        <a:t>byter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dirty="0" err="1" smtClean="0"/>
                        <a:t>exabyte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EB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 2</a:t>
                      </a:r>
                      <a:r>
                        <a:rPr lang="nb-NO" baseline="30000" dirty="0" smtClean="0"/>
                        <a:t>60</a:t>
                      </a:r>
                      <a:r>
                        <a:rPr lang="nb-NO" dirty="0" smtClean="0"/>
                        <a:t> = 1024</a:t>
                      </a:r>
                      <a:r>
                        <a:rPr lang="nb-NO" baseline="30000" dirty="0" smtClean="0"/>
                        <a:t>6</a:t>
                      </a:r>
                      <a:r>
                        <a:rPr lang="nb-NO" dirty="0" smtClean="0"/>
                        <a:t> byter</a:t>
                      </a:r>
                      <a:endParaRPr lang="nb-NO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3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RAM (Random Access Memory</a:t>
            </a:r>
            <a:r>
              <a:rPr lang="nb-NO" dirty="0" smtClean="0"/>
              <a:t>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b-NO" dirty="0" smtClean="0"/>
              <a:t>RAM </a:t>
            </a:r>
            <a:r>
              <a:rPr lang="nb-NO" dirty="0"/>
              <a:t>(engelsk: Random Access Memory) kalles ofte lese- og skriveminne. Alle datamaskiner som er basert på von Neuman-arkitekturen, bruker RAM på den samme måte (i praksis alle).</a:t>
            </a:r>
          </a:p>
          <a:p>
            <a:r>
              <a:rPr lang="nb-NO" dirty="0"/>
              <a:t>RAM kan sammenlignes med et kladdeark. Når et program skal kjøres, overføres det først fra en disk og legges i RAM. Her ligger programmene midlertidig lagret, slik at prosessoren kan hente instruksjonene en etter en og utføre dem. Data som skal bearbeides, ligger også midlertidig lagret i RAM.</a:t>
            </a:r>
          </a:p>
          <a:p>
            <a:r>
              <a:rPr lang="nb-NO" dirty="0"/>
              <a:t>Grunnen til at datamaskinen mellomlagrer data i internminnet (RAM), er at den ikke kan lese og skrive direkte mot en disk eller en annen perifer enhet. Disse mediene er altfor seine i forhold til den raske prosessoren. Det tar 300-400 ganger så lang tid å lese/skrive til en harddisk som å lese/skrive til RAM.</a:t>
            </a:r>
          </a:p>
          <a:p>
            <a:r>
              <a:rPr lang="nb-NO" dirty="0"/>
              <a:t>Det som ligger i RAM, blir borte når strømmen på datamaskinen slås av. </a:t>
            </a:r>
            <a:endParaRPr lang="nb-NO" dirty="0" smtClean="0"/>
          </a:p>
          <a:p>
            <a:r>
              <a:rPr lang="nb-NO" dirty="0" smtClean="0"/>
              <a:t>Det </a:t>
            </a:r>
            <a:r>
              <a:rPr lang="nb-NO" dirty="0"/>
              <a:t>er en fordel at datamaskinen har så mye RAM som mulig. Aller best hadde det vært med plass nok til alle program og data som skal brukes. </a:t>
            </a:r>
            <a:endParaRPr lang="nb-NO" dirty="0" smtClean="0"/>
          </a:p>
          <a:p>
            <a:r>
              <a:rPr lang="nb-NO" dirty="0" smtClean="0"/>
              <a:t>Hvis </a:t>
            </a:r>
            <a:r>
              <a:rPr lang="nb-NO" dirty="0"/>
              <a:t>det ikke er plass til hele programmet i RAM, må det stadig leses nye programdeler fra harddisken, etter hvert som det er behov for dem. Det tar tid, og </a:t>
            </a:r>
            <a:r>
              <a:rPr lang="nb-NO" dirty="0" smtClean="0"/>
              <a:t>reduserer </a:t>
            </a:r>
            <a:r>
              <a:rPr lang="nb-NO" dirty="0"/>
              <a:t>maskinens ytelse. Problemet kan reduseres ved hjelp av hurtigminne for disk (engelsk: </a:t>
            </a:r>
            <a:r>
              <a:rPr lang="nb-NO" dirty="0" err="1"/>
              <a:t>diskcache</a:t>
            </a:r>
            <a:r>
              <a:rPr lang="nb-NO" dirty="0"/>
              <a:t>). 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DRAM - </a:t>
            </a:r>
            <a:r>
              <a:rPr lang="nb-NO" dirty="0" smtClean="0"/>
              <a:t>SDRAM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7"/>
            <a:ext cx="8579296" cy="3944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/>
              <a:t>Den nåværende RAM-teknikken er basert på SDRAM </a:t>
            </a:r>
            <a:r>
              <a:rPr lang="nb-NO" sz="2000" dirty="0" smtClean="0"/>
              <a:t>– </a:t>
            </a:r>
            <a:br>
              <a:rPr lang="nb-NO" sz="2000" dirty="0" smtClean="0"/>
            </a:br>
            <a:r>
              <a:rPr lang="nb-NO" sz="2000" dirty="0" err="1" smtClean="0"/>
              <a:t>Synchronous</a:t>
            </a:r>
            <a:r>
              <a:rPr lang="nb-NO" sz="2000" dirty="0" smtClean="0"/>
              <a:t> </a:t>
            </a:r>
            <a:r>
              <a:rPr lang="nb-NO" sz="2000" dirty="0"/>
              <a:t>DRAM (</a:t>
            </a:r>
            <a:r>
              <a:rPr lang="nb-NO" sz="2000" dirty="0" err="1"/>
              <a:t>Dynamic</a:t>
            </a:r>
            <a:r>
              <a:rPr lang="nb-NO" sz="2000" dirty="0"/>
              <a:t> RAM</a:t>
            </a:r>
            <a:r>
              <a:rPr lang="nb-NO" sz="1800" dirty="0"/>
              <a:t>)</a:t>
            </a:r>
          </a:p>
          <a:p>
            <a:r>
              <a:rPr lang="nb-NO" sz="1800" b="1" dirty="0"/>
              <a:t>DRAM</a:t>
            </a:r>
            <a:r>
              <a:rPr lang="nb-NO" sz="1800" dirty="0"/>
              <a:t> (engelsk: </a:t>
            </a:r>
            <a:r>
              <a:rPr lang="nb-NO" sz="1800" dirty="0" err="1"/>
              <a:t>Dynamic</a:t>
            </a:r>
            <a:r>
              <a:rPr lang="nb-NO" sz="1800" dirty="0"/>
              <a:t> RAM) er minnebrikker hvor hver bit lagres som en ladning på en kondensator koblet til en transistor. Problemet er at kondensatoren ikke klarer å holde på spenningen, men må friskes opp hele tiden, </a:t>
            </a:r>
            <a:r>
              <a:rPr lang="nb-NO" sz="1800" dirty="0" err="1"/>
              <a:t>ca</a:t>
            </a:r>
            <a:r>
              <a:rPr lang="nb-NO" sz="1800" dirty="0"/>
              <a:t> hvert andre millisekund.</a:t>
            </a:r>
          </a:p>
          <a:p>
            <a:r>
              <a:rPr lang="nb-NO" sz="1800" dirty="0"/>
              <a:t>De første PC-ene hadde DRAM-brikker på 16 Kb (kilobiter) som ble plassert rett på hovedkortet. Deretter fikk man DRAM-brikker som var festet til DIMM-moduler (engelsk: Dual </a:t>
            </a:r>
            <a:r>
              <a:rPr lang="nb-NO" sz="1800" dirty="0" err="1"/>
              <a:t>Inline</a:t>
            </a:r>
            <a:r>
              <a:rPr lang="nb-NO" sz="1800" dirty="0"/>
              <a:t> Memory </a:t>
            </a:r>
            <a:r>
              <a:rPr lang="nb-NO" sz="1800" dirty="0" err="1"/>
              <a:t>Module</a:t>
            </a:r>
            <a:r>
              <a:rPr lang="nb-NO" sz="1800" dirty="0"/>
              <a:t>) slik vi kjenner det i dag. Det er små kretskort hvor DRAM-brikkene sitter </a:t>
            </a:r>
            <a:r>
              <a:rPr lang="nb-NO" sz="1800" dirty="0" err="1"/>
              <a:t>ferdigmontert</a:t>
            </a:r>
            <a:r>
              <a:rPr lang="nb-NO" sz="1800" dirty="0"/>
              <a:t> med 8, 16 eller 32 brikker på en DIMM. </a:t>
            </a:r>
            <a:endParaRPr lang="nb-NO" sz="1800" dirty="0" smtClean="0"/>
          </a:p>
          <a:p>
            <a:r>
              <a:rPr lang="nb-NO" sz="1800" b="1" dirty="0" smtClean="0"/>
              <a:t>SDRAM</a:t>
            </a:r>
            <a:r>
              <a:rPr lang="nb-NO" sz="1800" dirty="0" smtClean="0"/>
              <a:t> </a:t>
            </a:r>
            <a:r>
              <a:rPr lang="nb-NO" sz="1800" dirty="0"/>
              <a:t>(</a:t>
            </a:r>
            <a:r>
              <a:rPr lang="nb-NO" sz="1800" dirty="0" err="1"/>
              <a:t>Synchronous</a:t>
            </a:r>
            <a:r>
              <a:rPr lang="nb-NO" sz="1800" dirty="0"/>
              <a:t> DRAM) er en </a:t>
            </a:r>
            <a:r>
              <a:rPr lang="nb-NO" sz="1800" dirty="0" smtClean="0"/>
              <a:t>fellesbetegnelse </a:t>
            </a:r>
            <a:r>
              <a:rPr lang="nb-NO" sz="1800" dirty="0"/>
              <a:t>på RAM som er synkronisert med den klokkehastigheten som prosessoren bruker til å kommunisere på systembussen. Hastigheten på SDRAM angis derfor i MHz, og SDRAM for 133 MHz har en kapasitet på 528 MB/sek</a:t>
            </a:r>
            <a:r>
              <a:rPr lang="nb-NO" sz="1800" dirty="0" smtClean="0"/>
              <a:t>.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26.09.2017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7" y="5229200"/>
            <a:ext cx="6984776" cy="2054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2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2425</TotalTime>
  <Words>1198</Words>
  <Application>Microsoft Office PowerPoint</Application>
  <PresentationFormat>Skjermfremvisning (4:3)</PresentationFormat>
  <Paragraphs>157</Paragraphs>
  <Slides>16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hio1</vt:lpstr>
      <vt:lpstr>Internminnet</vt:lpstr>
      <vt:lpstr>Innhold:</vt:lpstr>
      <vt:lpstr>Internminnet</vt:lpstr>
      <vt:lpstr>Tidlige typer internminnet</vt:lpstr>
      <vt:lpstr>Mye internminne = rask datamaskin</vt:lpstr>
      <vt:lpstr>Lese fra og skrive til internminnet</vt:lpstr>
      <vt:lpstr>Måleenheter for minne</vt:lpstr>
      <vt:lpstr>RAM (Random Access Memory)</vt:lpstr>
      <vt:lpstr>DRAM - SDRAM</vt:lpstr>
      <vt:lpstr>DDR (Double Data Rate) 2, 3 og 4</vt:lpstr>
      <vt:lpstr>DDR-5</vt:lpstr>
      <vt:lpstr>SRAM (engelsk: Static RAM)</vt:lpstr>
      <vt:lpstr>ROM (Read Only Memory)</vt:lpstr>
      <vt:lpstr>Ulike typer ROM:</vt:lpstr>
      <vt:lpstr>Cache-minne </vt:lpstr>
      <vt:lpstr>Cache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Internminnet</dc:title>
  <dc:creator>hakon tolsby</dc:creator>
  <cp:lastModifiedBy>Håkon Lofthus Tolsby</cp:lastModifiedBy>
  <cp:revision>27</cp:revision>
  <cp:lastPrinted>2015-09-21T07:02:06Z</cp:lastPrinted>
  <dcterms:created xsi:type="dcterms:W3CDTF">2011-09-27T06:40:07Z</dcterms:created>
  <dcterms:modified xsi:type="dcterms:W3CDTF">2017-09-27T09:48:35Z</dcterms:modified>
</cp:coreProperties>
</file>