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8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60" autoAdjust="0"/>
  </p:normalViewPr>
  <p:slideViewPr>
    <p:cSldViewPr>
      <p:cViewPr varScale="1">
        <p:scale>
          <a:sx n="46" d="100"/>
          <a:sy n="46" d="100"/>
        </p:scale>
        <p:origin x="6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57D8-F32B-4D0E-A304-A1341D694356}" type="datetimeFigureOut">
              <a:rPr lang="nb-NO" smtClean="0"/>
              <a:pPr/>
              <a:t>20.09.2017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BF0F5-8830-41E1-9146-646AE08176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6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1AE8-E0DB-4B48-B87D-BDEB6AD3D5FF}" type="datetimeFigureOut">
              <a:rPr lang="nb-NO" smtClean="0"/>
              <a:pPr/>
              <a:t>20.09.2017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04E44-6EE8-4F65-995C-50DD344DE58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3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med </a:t>
            </a:r>
            <a:r>
              <a:rPr lang="nb-NO" dirty="0" err="1" smtClean="0"/>
              <a:t>Babbage</a:t>
            </a:r>
            <a:r>
              <a:rPr lang="nb-NO" baseline="0" dirty="0" smtClean="0"/>
              <a:t> og Ada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4E44-6EE8-4F65-995C-50DD344DE58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5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= a + b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= c + d</a:t>
            </a: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= e * f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4E44-6EE8-4F65-995C-50DD344DE58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9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35A0-CB47-4FD0-9771-52AC0833CE4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CB5-F1D6-499D-891C-8A4A21F7904D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C6ED-EE3D-4F64-BC90-8AB21D62688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5448-8D88-421A-9321-24ED0C3C1F47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2EF6-A9A3-4660-8E10-F79A51775AAA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8CA1-66F2-4482-BDC5-4207CECC6CA9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5D6F-9E2C-443A-8B45-71E8C4FB82BD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8796-B43C-4C1C-A326-4890AA172C77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BC1-75C7-4258-88C1-3F1C0B863CD8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91E0-2CFA-4E0A-A7FA-6950B159E77D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198D-07ED-4D94-8C7A-80FF2CC2FE30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A075-A86C-4311-BBE7-FB8D4F860D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y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154043"/>
            <a:ext cx="9144000" cy="41822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285860"/>
            <a:ext cx="9144000" cy="0"/>
          </a:xfrm>
          <a:prstGeom prst="line">
            <a:avLst/>
          </a:prstGeom>
          <a:ln w="25400">
            <a:solidFill>
              <a:srgbClr val="282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nsimulator.altervista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Datamaskinens </a:t>
            </a:r>
            <a:r>
              <a:rPr lang="nb-NO" dirty="0" smtClean="0"/>
              <a:t>oppbygning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Håkon</a:t>
            </a:r>
            <a:r>
              <a:rPr lang="en-US" dirty="0" smtClean="0"/>
              <a:t> </a:t>
            </a:r>
            <a:r>
              <a:rPr lang="en-US" dirty="0" err="1" smtClean="0"/>
              <a:t>Tolsby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8503-1B53-412C-85BE-FC2CA33B7D6F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Prosessoren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Prosessoren </a:t>
            </a:r>
            <a:r>
              <a:rPr lang="nb-NO" dirty="0"/>
              <a:t>(CPU - Central Prosessing Unit)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er </a:t>
            </a:r>
            <a:r>
              <a:rPr lang="nb-NO" dirty="0"/>
              <a:t>selve </a:t>
            </a:r>
            <a:r>
              <a:rPr lang="nb-NO" dirty="0" smtClean="0"/>
              <a:t>hjernen </a:t>
            </a:r>
            <a:r>
              <a:rPr lang="nb-NO" dirty="0"/>
              <a:t>i datamaskinen.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Den </a:t>
            </a:r>
            <a:r>
              <a:rPr lang="nb-NO" dirty="0"/>
              <a:t>utfører alle beregninger og styrer de andre enhetene.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274"/>
            <a:ext cx="2065401" cy="206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8081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Prosessorens oppbygning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11" y="1882919"/>
            <a:ext cx="5147101" cy="370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-180528" y="2429014"/>
            <a:ext cx="439248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nb-NO" sz="2000" b="1" dirty="0" smtClean="0"/>
              <a:t>Internbuss</a:t>
            </a:r>
            <a:r>
              <a:rPr lang="nb-NO" sz="2000" dirty="0" smtClean="0"/>
              <a:t> </a:t>
            </a:r>
            <a:r>
              <a:rPr lang="nb-NO" sz="2000" dirty="0"/>
              <a:t>som kobler registrene og ALU sammen.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nb-NO" sz="2000" b="1" dirty="0"/>
              <a:t>Programteller</a:t>
            </a:r>
            <a:r>
              <a:rPr lang="nb-NO" sz="2000" dirty="0"/>
              <a:t> som holder orden på hvilken instruksjon som er den neste som skal hentes fra minnet.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nb-NO" sz="2000" b="1" dirty="0"/>
              <a:t>Instruksjonstolker </a:t>
            </a:r>
            <a:r>
              <a:rPr lang="nb-NO" sz="2000" dirty="0"/>
              <a:t>som tolker hva som skal skje når en instruksjon kommer til prosessoren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80528" y="137508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nb-NO" sz="2000" b="1" dirty="0" smtClean="0"/>
              <a:t>ALU</a:t>
            </a:r>
            <a:r>
              <a:rPr lang="nb-NO" sz="2000" dirty="0" smtClean="0"/>
              <a:t>, Aritmetisk Logisk Enhet, som </a:t>
            </a:r>
            <a:r>
              <a:rPr lang="nb-NO" sz="2000" dirty="0"/>
              <a:t>kan utføre enkle aritmetiske (regne) og logiske operasjoner. </a:t>
            </a:r>
            <a:endParaRPr lang="nb-NO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000" b="1" dirty="0" smtClean="0"/>
              <a:t>Registre</a:t>
            </a:r>
            <a:r>
              <a:rPr lang="nb-NO" sz="2000" dirty="0" smtClean="0"/>
              <a:t> </a:t>
            </a:r>
            <a:r>
              <a:rPr lang="nb-NO" sz="2000" dirty="0"/>
              <a:t>som kan mellomlagre data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79512" y="5445224"/>
            <a:ext cx="76328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b-NO" sz="2000" b="1" dirty="0"/>
              <a:t>Flagg</a:t>
            </a:r>
            <a:r>
              <a:rPr lang="nb-NO" sz="2000" dirty="0"/>
              <a:t> som markerer statussituasjoner for </a:t>
            </a:r>
            <a:r>
              <a:rPr lang="nb-NO" sz="2000" dirty="0" smtClean="0"/>
              <a:t>eksempel </a:t>
            </a:r>
            <a:r>
              <a:rPr lang="nb-NO" sz="2000" dirty="0"/>
              <a:t>mente ved addisjon og overfylte registre (engelsk: </a:t>
            </a:r>
            <a:r>
              <a:rPr lang="nb-NO" sz="2000" dirty="0" err="1"/>
              <a:t>overflow</a:t>
            </a:r>
            <a:r>
              <a:rPr lang="nb-NO" sz="2000" dirty="0"/>
              <a:t>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31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prosessoren virker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11" y="1882919"/>
            <a:ext cx="5147101" cy="370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251520" y="1895990"/>
            <a:ext cx="4608512" cy="390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Prosessoren mottar data fra internminnet gjennom systembussens databuss. </a:t>
            </a:r>
          </a:p>
          <a:p>
            <a:endParaRPr lang="nb-NO" sz="2400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er to typer av </a:t>
            </a:r>
            <a:r>
              <a:rPr lang="nb-NO" sz="2400" dirty="0" smtClean="0"/>
              <a:t>data: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I</a:t>
            </a:r>
            <a:r>
              <a:rPr lang="nb-NO" sz="2400" dirty="0" smtClean="0"/>
              <a:t>nstruksjoner </a:t>
            </a:r>
            <a:r>
              <a:rPr lang="nb-NO" sz="2400" dirty="0"/>
              <a:t>som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prosessoren </a:t>
            </a:r>
            <a:r>
              <a:rPr lang="nb-NO" sz="2400" dirty="0"/>
              <a:t>skal </a:t>
            </a:r>
            <a:r>
              <a:rPr lang="nb-NO" sz="2400" dirty="0" smtClean="0"/>
              <a:t>utføre.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</a:t>
            </a:r>
            <a:r>
              <a:rPr lang="nb-NO" sz="2400" dirty="0" smtClean="0"/>
              <a:t>ata </a:t>
            </a:r>
            <a:r>
              <a:rPr lang="nb-NO" sz="2400" dirty="0"/>
              <a:t>som den skal arbeide med. </a:t>
            </a:r>
            <a:endParaRPr lang="nb-NO" sz="2400" dirty="0" smtClean="0"/>
          </a:p>
          <a:p>
            <a:r>
              <a:rPr lang="nb-NO" sz="2400" dirty="0" smtClean="0"/>
              <a:t>Resultatet </a:t>
            </a:r>
            <a:r>
              <a:rPr lang="nb-NO" sz="2400" dirty="0"/>
              <a:t>sendes tilbake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på systembussen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Hver instruksjon til prosessoren er egentlig en binær </a:t>
            </a:r>
            <a:r>
              <a:rPr lang="nb-NO" dirty="0" smtClean="0"/>
              <a:t>tallkode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40670"/>
              </p:ext>
            </p:extLst>
          </p:nvPr>
        </p:nvGraphicFramePr>
        <p:xfrm>
          <a:off x="971600" y="1484784"/>
          <a:ext cx="7056783" cy="2592288"/>
        </p:xfrm>
        <a:graphic>
          <a:graphicData uri="http://schemas.openxmlformats.org/drawingml/2006/table">
            <a:tbl>
              <a:tblPr/>
              <a:tblGrid>
                <a:gridCol w="179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861">
                <a:tc gridSpan="4">
                  <a:txBody>
                    <a:bodyPr/>
                    <a:lstStyle/>
                    <a:p>
                      <a:r>
                        <a:rPr lang="nb-NO" b="1" dirty="0"/>
                        <a:t>Eksempler på instruksjoner for Intel-486</a:t>
                      </a:r>
                      <a:endParaRPr lang="nb-NO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43">
                <a:tc>
                  <a:txBody>
                    <a:bodyPr/>
                    <a:lstStyle/>
                    <a:p>
                      <a:r>
                        <a:rPr lang="nb-NO" b="1" dirty="0"/>
                        <a:t>Kode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Instruksjon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Forklaring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Klokkepulser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nb-NO" dirty="0"/>
                        <a:t>0000 0100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ADD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Addisjon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nb-NO"/>
                        <a:t>0010 0000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AND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Logisk AND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1-3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b-NO" dirty="0"/>
                        <a:t>0011 1101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CMP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Sammenligne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b-NO"/>
                        <a:t>1111 0110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DIV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Divisjon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55576" y="450912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Alle </a:t>
            </a:r>
            <a:r>
              <a:rPr lang="nb-NO" sz="2000" dirty="0"/>
              <a:t>programmer består av sekvenser med slike tallkoder</a:t>
            </a:r>
            <a:r>
              <a:rPr lang="nb-NO" sz="2000" dirty="0" smtClean="0"/>
              <a:t>.</a:t>
            </a:r>
          </a:p>
          <a:p>
            <a:r>
              <a:rPr lang="nb-NO" sz="2000" dirty="0" smtClean="0"/>
              <a:t>Koding på maskinnivå kalles </a:t>
            </a:r>
            <a:r>
              <a:rPr lang="nb-NO" sz="2000" b="1" dirty="0" smtClean="0"/>
              <a:t>Assembly-programmering</a:t>
            </a:r>
            <a:r>
              <a:rPr lang="nb-NO" sz="2000" dirty="0" smtClean="0"/>
              <a:t>.  Brukes sjelden.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0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Von Neumann Machine simulator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kt 6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05370"/>
              </p:ext>
            </p:extLst>
          </p:nvPr>
        </p:nvGraphicFramePr>
        <p:xfrm>
          <a:off x="1259632" y="1340768"/>
          <a:ext cx="6674445" cy="44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5149160" imgH="10082520" progId="Photoshop.Image.12">
                  <p:embed/>
                </p:oleObj>
              </mc:Choice>
              <mc:Fallback>
                <p:oleObj name="Image" r:id="rId4" imgW="15149160" imgH="10082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340768"/>
                        <a:ext cx="6674445" cy="44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187624" y="5805264"/>
            <a:ext cx="68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http://</a:t>
            </a:r>
            <a:r>
              <a:rPr lang="nb-NO" dirty="0">
                <a:hlinkClick r:id="rId3"/>
              </a:rPr>
              <a:t>vnsimulator.altervista.org</a:t>
            </a:r>
            <a:r>
              <a:rPr lang="nb-NO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408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skjer når vi starter et program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Programtelleren </a:t>
            </a:r>
            <a:r>
              <a:rPr lang="nb-NO" dirty="0"/>
              <a:t>blir nullstilt og peker til den første instruksjonen i </a:t>
            </a:r>
            <a:r>
              <a:rPr lang="nb-NO" dirty="0" smtClean="0"/>
              <a:t>programmet som ligger i internhukommelsen RAM.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Prosessoren leser </a:t>
            </a:r>
            <a:r>
              <a:rPr lang="nb-NO" dirty="0" smtClean="0"/>
              <a:t>instruksjonen </a:t>
            </a:r>
            <a:r>
              <a:rPr lang="nb-NO" dirty="0"/>
              <a:t>som programtelleren referer </a:t>
            </a:r>
            <a:r>
              <a:rPr lang="nb-NO" dirty="0" smtClean="0"/>
              <a:t>til </a:t>
            </a:r>
            <a:r>
              <a:rPr lang="nb-NO" dirty="0"/>
              <a:t>og overfører den til instruksjonsregisteret.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Instruksjonstolkeren tolker instruksjonen og utfører den.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Når instruksjonen er ferdig utført, øker programtelleren med 1 og neste instruksjon blir lest(punkt </a:t>
            </a:r>
            <a:r>
              <a:rPr lang="nb-NO" dirty="0" smtClean="0"/>
              <a:t>2)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Dette </a:t>
            </a:r>
            <a:r>
              <a:rPr lang="nb-NO" dirty="0"/>
              <a:t>gjentar seg til prosessoren ikke har flere instruksjoner å utføre og programmet avslutter.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Klokkefrekvensen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539885"/>
            <a:ext cx="8147248" cy="4697427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Prosessoren kan utfører enkle operasjoner med </a:t>
            </a:r>
            <a:r>
              <a:rPr lang="nb-NO" dirty="0"/>
              <a:t>ekstrem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høy </a:t>
            </a:r>
            <a:r>
              <a:rPr lang="nb-NO" dirty="0"/>
              <a:t>hastighet.</a:t>
            </a:r>
          </a:p>
          <a:p>
            <a:r>
              <a:rPr lang="nb-NO" dirty="0" smtClean="0"/>
              <a:t>På </a:t>
            </a:r>
            <a:r>
              <a:rPr lang="nb-NO" dirty="0"/>
              <a:t>hovedkortet sitter en liten brikke (krystall) som genererer elektriske pulser. Den kalles datamaskinens klokke og styrer arbeidstakten til alle komponenter i datamaskinen. </a:t>
            </a:r>
            <a:endParaRPr lang="nb-NO" dirty="0" smtClean="0"/>
          </a:p>
          <a:p>
            <a:r>
              <a:rPr lang="nb-NO" dirty="0" smtClean="0"/>
              <a:t>For </a:t>
            </a:r>
            <a:r>
              <a:rPr lang="nb-NO" dirty="0"/>
              <a:t>hver elektrisk puls den sender ut, kan prosessoren utføre en instruksjon. </a:t>
            </a:r>
            <a:endParaRPr lang="nb-NO" dirty="0" smtClean="0"/>
          </a:p>
          <a:p>
            <a:r>
              <a:rPr lang="nb-NO" dirty="0" smtClean="0"/>
              <a:t>Klokkepulsene </a:t>
            </a:r>
            <a:r>
              <a:rPr lang="nb-NO" dirty="0"/>
              <a:t>sørger for at datamaskinen arbeider etter en jevn takt slik at data som fraktes på bussene ikke kolliderer. </a:t>
            </a:r>
          </a:p>
          <a:p>
            <a:r>
              <a:rPr lang="nb-NO" dirty="0"/>
              <a:t>En prosessor med en klokkefrekvens på 600 MHz </a:t>
            </a:r>
            <a:r>
              <a:rPr lang="nb-NO" dirty="0" smtClean="0"/>
              <a:t>kan utføre </a:t>
            </a:r>
            <a:r>
              <a:rPr lang="nb-NO" dirty="0"/>
              <a:t>600 millioner operasjoner i sekundet. </a:t>
            </a:r>
          </a:p>
          <a:p>
            <a:r>
              <a:rPr lang="nb-NO" dirty="0"/>
              <a:t>Problemet med </a:t>
            </a:r>
            <a:r>
              <a:rPr lang="nb-NO" dirty="0" smtClean="0"/>
              <a:t>høye </a:t>
            </a:r>
            <a:r>
              <a:rPr lang="nb-NO" dirty="0"/>
              <a:t>klokkefrekvensene er at resten av elektronikken i datamaskinen ikke henger med. De klarer ikke å motta og sende data i et så høyt tempo. Derfor operer man ofte med </a:t>
            </a:r>
            <a:r>
              <a:rPr lang="nb-NO"/>
              <a:t>to </a:t>
            </a:r>
            <a:r>
              <a:rPr lang="nb-NO" smtClean="0"/>
              <a:t>klokkefrekvenser</a:t>
            </a:r>
            <a:r>
              <a:rPr lang="nb-NO" dirty="0"/>
              <a:t>, en høy intern klokkefrekvens for prosessoren og en lavere ekstern klokkefrekvens for kommunikasjon mot systembussen og internminnet.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43408"/>
            <a:ext cx="2267744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Prosessorens utvikling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6331"/>
              </p:ext>
            </p:extLst>
          </p:nvPr>
        </p:nvGraphicFramePr>
        <p:xfrm>
          <a:off x="395536" y="1340768"/>
          <a:ext cx="8424936" cy="5144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år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Prosessor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Intern klokke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Ekstern klokke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Registre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Databuss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Kjerner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1971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4004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0,74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0,74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4 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1978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8086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  4,77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4,77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1982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80286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 12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1985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80386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25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25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1989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80486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66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33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 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1993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Pentium 100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100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66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1997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Pentium II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333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66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32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1999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 Pentium III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5-800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133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2000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Pentium 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1,3 - 2 GHz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400 MHz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2002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Pentium 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4 GHz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 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2005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Nehalem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10 Ghz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 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1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2006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Core 2 Duo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1,2 -2,33 GHz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 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2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2007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err="1"/>
                        <a:t>Core</a:t>
                      </a:r>
                      <a:r>
                        <a:rPr lang="nb-NO" sz="1700" dirty="0"/>
                        <a:t> 2 </a:t>
                      </a:r>
                      <a:r>
                        <a:rPr lang="nb-NO" sz="1700" dirty="0" err="1"/>
                        <a:t>Quad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700" dirty="0"/>
                        <a:t> </a:t>
                      </a:r>
                      <a:r>
                        <a:rPr lang="nb-NO" sz="1700" dirty="0" smtClean="0"/>
                        <a:t>1,066 </a:t>
                      </a:r>
                      <a:r>
                        <a:rPr lang="nb-NO" sz="1700" dirty="0" err="1" smtClean="0"/>
                        <a:t>Ghz</a:t>
                      </a:r>
                      <a:endParaRPr lang="nb-NO" sz="1700" dirty="0" smtClean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4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2008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err="1" smtClean="0"/>
                        <a:t>Core</a:t>
                      </a:r>
                      <a:r>
                        <a:rPr lang="nb-NO" sz="1700" baseline="0" dirty="0" smtClean="0"/>
                        <a:t> i7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2,2 – 3,2 </a:t>
                      </a:r>
                      <a:r>
                        <a:rPr lang="nb-NO" sz="1700" dirty="0" err="1" smtClean="0"/>
                        <a:t>Ghz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700" dirty="0"/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128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/>
                        <a:t>64</a:t>
                      </a:r>
                    </a:p>
                  </a:txBody>
                  <a:tcPr marL="83882" marR="83882" marT="41941" marB="419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 dirty="0" smtClean="0"/>
                        <a:t>4</a:t>
                      </a:r>
                      <a:endParaRPr lang="nb-NO" sz="1700" dirty="0"/>
                    </a:p>
                  </a:txBody>
                  <a:tcPr marL="83882" marR="83882" marT="41941" marB="41941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168352" cy="13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avgjør hastigheten?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K</a:t>
            </a:r>
            <a:r>
              <a:rPr lang="nb-NO" dirty="0" smtClean="0"/>
              <a:t>lokkefrekvensen </a:t>
            </a:r>
          </a:p>
          <a:p>
            <a:r>
              <a:rPr lang="nb-NO" dirty="0"/>
              <a:t>Bredden på databussen </a:t>
            </a:r>
            <a:endParaRPr lang="nb-NO" dirty="0" smtClean="0"/>
          </a:p>
          <a:p>
            <a:r>
              <a:rPr lang="nb-NO" dirty="0" smtClean="0"/>
              <a:t>Størrelsen </a:t>
            </a:r>
            <a:r>
              <a:rPr lang="nb-NO" dirty="0"/>
              <a:t>på registrene </a:t>
            </a:r>
            <a:endParaRPr lang="nb-NO" dirty="0" smtClean="0"/>
          </a:p>
          <a:p>
            <a:pPr lvl="1"/>
            <a:r>
              <a:rPr lang="nb-NO" dirty="0" smtClean="0"/>
              <a:t>Store </a:t>
            </a:r>
            <a:r>
              <a:rPr lang="nb-NO" dirty="0"/>
              <a:t>registre betyr at prosessoren kan utføre operasjoner med store tall uten å måtte dele dem opp, eller at den kan legge sammen flere tall i parallell. Størrelsen på databussen forteller oss hvor mye data som kan fraktes til prosessoren om gangen.</a:t>
            </a:r>
          </a:p>
          <a:p>
            <a:r>
              <a:rPr lang="nb-NO" dirty="0" smtClean="0"/>
              <a:t>Antall kjerner </a:t>
            </a:r>
            <a:r>
              <a:rPr lang="nb-NO" dirty="0"/>
              <a:t>2 og 4, slik at prosessoren kan utføre flere oppgaver samtidig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Hyper</a:t>
            </a:r>
            <a:r>
              <a:rPr lang="nb-NO" dirty="0" smtClean="0"/>
              <a:t> </a:t>
            </a:r>
            <a:r>
              <a:rPr lang="nb-NO" dirty="0" err="1" smtClean="0"/>
              <a:t>threading</a:t>
            </a:r>
            <a:r>
              <a:rPr lang="nb-NO" dirty="0" smtClean="0"/>
              <a:t> (logiske kjerner x2, x4)</a:t>
            </a:r>
          </a:p>
          <a:p>
            <a:r>
              <a:rPr lang="nb-NO" dirty="0" err="1"/>
              <a:t>Instruction-level</a:t>
            </a:r>
            <a:r>
              <a:rPr lang="nb-NO" dirty="0"/>
              <a:t> </a:t>
            </a:r>
            <a:r>
              <a:rPr lang="nb-NO" dirty="0" err="1" smtClean="0"/>
              <a:t>parallelism</a:t>
            </a:r>
            <a:r>
              <a:rPr lang="nb-NO" dirty="0" smtClean="0"/>
              <a:t> (3-5 parallelle instruksjoner)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Mange kjerner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88096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Windows </a:t>
            </a:r>
            <a:r>
              <a:rPr lang="nb-NO" dirty="0" smtClean="0"/>
              <a:t>10 </a:t>
            </a:r>
            <a:r>
              <a:rPr lang="nb-NO" dirty="0"/>
              <a:t>kan håndtere 256 </a:t>
            </a:r>
            <a:r>
              <a:rPr lang="nb-NO" dirty="0" smtClean="0"/>
              <a:t>kjerner (og to prosessorer)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8" y="2132856"/>
            <a:ext cx="48577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23528" y="2257105"/>
            <a:ext cx="37284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Intel har utviklet en 48 kjerners prosessor med 1,3 milliarder transistorer som de kaller "Single-Chip </a:t>
            </a:r>
            <a:r>
              <a:rPr lang="nb-NO" sz="2400" dirty="0" err="1"/>
              <a:t>Cloud</a:t>
            </a:r>
            <a:r>
              <a:rPr lang="nb-NO" sz="2400" dirty="0"/>
              <a:t> Computer". Det er 48 kjerner på en brikke som er knyttet sammen i et eget nettverk med 24 rutere.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Innhold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43050"/>
            <a:ext cx="6851104" cy="4483113"/>
          </a:xfrm>
        </p:spPr>
        <p:txBody>
          <a:bodyPr>
            <a:normAutofit/>
          </a:bodyPr>
          <a:lstStyle/>
          <a:p>
            <a:r>
              <a:rPr lang="nb-NO" dirty="0" smtClean="0"/>
              <a:t>Hovedenheten</a:t>
            </a:r>
            <a:endParaRPr lang="nb-NO" dirty="0"/>
          </a:p>
          <a:p>
            <a:r>
              <a:rPr lang="nb-NO" dirty="0"/>
              <a:t>Hovedkort</a:t>
            </a:r>
          </a:p>
          <a:p>
            <a:r>
              <a:rPr lang="nb-NO" dirty="0"/>
              <a:t>Prosessor</a:t>
            </a:r>
          </a:p>
          <a:p>
            <a:r>
              <a:rPr lang="nb-NO" dirty="0"/>
              <a:t>CISC og RISC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8CE1-2078-430D-9D84-768384756020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Moores </a:t>
            </a:r>
            <a:r>
              <a:rPr lang="nb-NO" dirty="0" smtClean="0"/>
              <a:t>lov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752" y="1412777"/>
            <a:ext cx="8686800" cy="864096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Antall </a:t>
            </a:r>
            <a:r>
              <a:rPr lang="nb-NO" dirty="0"/>
              <a:t>transistorer i en prosessor vil </a:t>
            </a:r>
            <a:r>
              <a:rPr lang="nb-NO" dirty="0" smtClean="0"/>
              <a:t>doble </a:t>
            </a:r>
            <a:r>
              <a:rPr lang="nb-NO" dirty="0"/>
              <a:t>seg hvert andre år.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96" y="1988840"/>
            <a:ext cx="47427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230808" y="2430755"/>
            <a:ext cx="39091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nb-NO" sz="2400" b="1" dirty="0"/>
              <a:t>Moores lov</a:t>
            </a:r>
            <a:r>
              <a:rPr lang="nb-NO" sz="2400" dirty="0"/>
              <a:t> ble fremsatt i 1965 av Gordon Moore som var en av Intels </a:t>
            </a:r>
            <a:r>
              <a:rPr lang="nb-NO" sz="2400" dirty="0" smtClean="0"/>
              <a:t>grunnleggere.</a:t>
            </a:r>
          </a:p>
          <a:p>
            <a:pPr>
              <a:spcBef>
                <a:spcPts val="2400"/>
              </a:spcBef>
            </a:pPr>
            <a:r>
              <a:rPr lang="nb-NO" sz="2400" dirty="0" smtClean="0"/>
              <a:t>Fra </a:t>
            </a:r>
            <a:r>
              <a:rPr lang="nb-NO" sz="2400" dirty="0"/>
              <a:t>1971 til </a:t>
            </a:r>
            <a:r>
              <a:rPr lang="nb-NO" sz="2400" dirty="0" smtClean="0"/>
              <a:t>2010 </a:t>
            </a:r>
            <a:r>
              <a:rPr lang="nb-NO" sz="2400" dirty="0"/>
              <a:t>har antallet transistorer i mikroprosessoren økt fra ca. 2300 til </a:t>
            </a:r>
            <a:r>
              <a:rPr lang="nb-NO" sz="2400" dirty="0" smtClean="0"/>
              <a:t>2 milliarder. </a:t>
            </a:r>
          </a:p>
          <a:p>
            <a:pPr>
              <a:spcBef>
                <a:spcPts val="2400"/>
              </a:spcBef>
            </a:pPr>
            <a:r>
              <a:rPr lang="nb-NO" sz="2400" dirty="0" smtClean="0"/>
              <a:t>(</a:t>
            </a:r>
            <a:r>
              <a:rPr lang="nb-NO" sz="2400" dirty="0" err="1" smtClean="0"/>
              <a:t>ca</a:t>
            </a:r>
            <a:r>
              <a:rPr lang="nb-NO" sz="2400" dirty="0" smtClean="0"/>
              <a:t> 20 fordoblinger på 40 år)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03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grensen???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2012: 220 atomer per transistorer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2020:	50 atomer per transistor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Kan man lage transistorer på 1 atom?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Moores lov </a:t>
            </a:r>
            <a:r>
              <a:rPr lang="nb-NO" dirty="0" smtClean="0"/>
              <a:t>justert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Antall </a:t>
            </a:r>
            <a:r>
              <a:rPr lang="nb-NO" dirty="0"/>
              <a:t>kjerner på prosessorene vil dobles hvert andre år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Men hvor mange kjerner trenger man?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CISC og RISC</a:t>
            </a:r>
            <a:br>
              <a:rPr lang="nb-NO" dirty="0"/>
            </a:br>
            <a:r>
              <a:rPr lang="nb-NO" dirty="0"/>
              <a:t>-to hovedtyper av prosessorer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sz="3400" b="1" dirty="0"/>
              <a:t>CISC (</a:t>
            </a:r>
            <a:r>
              <a:rPr lang="nb-NO" sz="3400" b="1" dirty="0" err="1"/>
              <a:t>Complex</a:t>
            </a:r>
            <a:r>
              <a:rPr lang="nb-NO" sz="3400" b="1" dirty="0"/>
              <a:t> </a:t>
            </a:r>
            <a:r>
              <a:rPr lang="nb-NO" sz="3400" b="1" dirty="0" err="1"/>
              <a:t>Instruction</a:t>
            </a:r>
            <a:r>
              <a:rPr lang="nb-NO" sz="3400" b="1" dirty="0"/>
              <a:t> Set Computer</a:t>
            </a:r>
            <a:r>
              <a:rPr lang="nb-NO" sz="3400" b="1" dirty="0" smtClean="0"/>
              <a:t>)</a:t>
            </a:r>
          </a:p>
          <a:p>
            <a:pPr lvl="1"/>
            <a:r>
              <a:rPr lang="nb-NO" sz="2600" dirty="0"/>
              <a:t>CISC-prosessoren ble utviklet i en tid da RAM var dyrt å kjøpe. Da var det viktig at programmene var små, og at prosessoren gjorde mest mulig for hver instruksjon den fikk. Derfor lagde man prosessorer med </a:t>
            </a:r>
            <a:r>
              <a:rPr lang="nb-NO" sz="2600" dirty="0" err="1"/>
              <a:t>mikroprogrammer</a:t>
            </a:r>
            <a:r>
              <a:rPr lang="nb-NO" sz="2600" dirty="0"/>
              <a:t>. En CISC prosessor kan tilby et stort sett av instruksjoner, og mange av instruksjonene er komplekse og trenger flere klokkepulser for å bli </a:t>
            </a:r>
            <a:r>
              <a:rPr lang="nb-NO" sz="2600" dirty="0" smtClean="0"/>
              <a:t>utført</a:t>
            </a:r>
          </a:p>
          <a:p>
            <a:pPr lvl="1"/>
            <a:r>
              <a:rPr lang="nb-NO" sz="2600" dirty="0" smtClean="0"/>
              <a:t>Ulemper: Dyre </a:t>
            </a:r>
            <a:r>
              <a:rPr lang="nb-NO" sz="2600" dirty="0"/>
              <a:t>å konstruere, flere instruksjoner tar lang tid å utføre, og over 60% av alle transistorene </a:t>
            </a:r>
            <a:r>
              <a:rPr lang="nb-NO" sz="2600" dirty="0" smtClean="0"/>
              <a:t>brukes </a:t>
            </a:r>
            <a:r>
              <a:rPr lang="nb-NO" sz="2600" dirty="0"/>
              <a:t>til å lagre </a:t>
            </a:r>
            <a:r>
              <a:rPr lang="nb-NO" sz="2600" dirty="0" err="1" smtClean="0"/>
              <a:t>mikroprogrammene</a:t>
            </a:r>
            <a:r>
              <a:rPr lang="nb-NO" sz="2600" dirty="0"/>
              <a:t> </a:t>
            </a:r>
            <a:r>
              <a:rPr lang="nb-NO" sz="2600" dirty="0" smtClean="0"/>
              <a:t>og mange </a:t>
            </a:r>
            <a:r>
              <a:rPr lang="nb-NO" sz="2600" dirty="0"/>
              <a:t>av de komplekse instruksjonene i </a:t>
            </a:r>
            <a:r>
              <a:rPr lang="nb-NO" sz="2600" dirty="0" smtClean="0"/>
              <a:t>brukes </a:t>
            </a:r>
            <a:r>
              <a:rPr lang="nb-NO" sz="2600" dirty="0"/>
              <a:t>aldri eller </a:t>
            </a:r>
            <a:r>
              <a:rPr lang="nb-NO" sz="2600" dirty="0" smtClean="0"/>
              <a:t>sjelden.</a:t>
            </a:r>
          </a:p>
          <a:p>
            <a:r>
              <a:rPr lang="nb-NO" sz="3400" b="1" dirty="0" smtClean="0"/>
              <a:t>RISC </a:t>
            </a:r>
            <a:r>
              <a:rPr lang="nb-NO" sz="3400" b="1" dirty="0"/>
              <a:t>(</a:t>
            </a:r>
            <a:r>
              <a:rPr lang="nb-NO" sz="3400" b="1" dirty="0" err="1"/>
              <a:t>Reduced</a:t>
            </a:r>
            <a:r>
              <a:rPr lang="nb-NO" sz="3400" b="1" dirty="0"/>
              <a:t> </a:t>
            </a:r>
            <a:r>
              <a:rPr lang="nb-NO" sz="3400" b="1" dirty="0" err="1"/>
              <a:t>Instruction</a:t>
            </a:r>
            <a:r>
              <a:rPr lang="nb-NO" sz="3400" b="1" dirty="0"/>
              <a:t> Set Computer</a:t>
            </a:r>
            <a:r>
              <a:rPr lang="nb-NO" sz="3400" b="1" dirty="0" smtClean="0"/>
              <a:t>)</a:t>
            </a:r>
            <a:endParaRPr lang="nb-NO" sz="3400" dirty="0"/>
          </a:p>
          <a:p>
            <a:pPr lvl="1"/>
            <a:r>
              <a:rPr lang="nb-NO" sz="2600" dirty="0"/>
              <a:t>R</a:t>
            </a:r>
            <a:r>
              <a:rPr lang="nb-NO" sz="2600" dirty="0" smtClean="0"/>
              <a:t>edusere </a:t>
            </a:r>
            <a:r>
              <a:rPr lang="nb-NO" sz="2600" dirty="0"/>
              <a:t>antall instruksjoner til et minimum</a:t>
            </a:r>
            <a:r>
              <a:rPr lang="nb-NO" sz="2600" dirty="0" smtClean="0"/>
              <a:t>.</a:t>
            </a:r>
          </a:p>
          <a:p>
            <a:pPr lvl="1"/>
            <a:r>
              <a:rPr lang="nb-NO" sz="2600" dirty="0"/>
              <a:t>95% av alle instruksjonene kan gjennomføres innenfor en </a:t>
            </a:r>
            <a:r>
              <a:rPr lang="nb-NO" sz="2600" dirty="0" smtClean="0"/>
              <a:t>klokkepuls</a:t>
            </a:r>
          </a:p>
          <a:p>
            <a:pPr lvl="1"/>
            <a:r>
              <a:rPr lang="nb-NO" sz="2600" dirty="0" smtClean="0"/>
              <a:t>Sparer </a:t>
            </a:r>
            <a:r>
              <a:rPr lang="nb-NO" sz="2600" dirty="0"/>
              <a:t>mange transistorer på ikke å ha </a:t>
            </a:r>
            <a:r>
              <a:rPr lang="nb-NO" sz="2600" dirty="0" err="1" smtClean="0"/>
              <a:t>mikroprogrammer</a:t>
            </a:r>
            <a:r>
              <a:rPr lang="nb-NO" sz="2600" dirty="0" smtClean="0"/>
              <a:t>. </a:t>
            </a:r>
            <a:r>
              <a:rPr lang="nb-NO" sz="2600" dirty="0"/>
              <a:t>Dermed kan man legge flere funksjoner i prosessoren, slik som: Grafisk prosessor, mer </a:t>
            </a:r>
            <a:r>
              <a:rPr lang="nb-NO" sz="2600" dirty="0" err="1"/>
              <a:t>cache</a:t>
            </a:r>
            <a:r>
              <a:rPr lang="nb-NO" sz="2600" dirty="0"/>
              <a:t> </a:t>
            </a:r>
            <a:r>
              <a:rPr lang="nb-NO" sz="2600" dirty="0" smtClean="0"/>
              <a:t>osv.</a:t>
            </a:r>
          </a:p>
          <a:p>
            <a:pPr lvl="1"/>
            <a:r>
              <a:rPr lang="nb-NO" sz="2600" dirty="0" smtClean="0"/>
              <a:t>Større programmer fordi noen </a:t>
            </a:r>
            <a:r>
              <a:rPr lang="nb-NO" sz="2600" dirty="0"/>
              <a:t>oppgaver må løses i programkoden i stedet for av prosessoren direkte.</a:t>
            </a:r>
          </a:p>
          <a:p>
            <a:endParaRPr lang="nb-NO" dirty="0" smtClean="0"/>
          </a:p>
          <a:p>
            <a:r>
              <a:rPr lang="nb-NO" dirty="0" smtClean="0"/>
              <a:t>I dag er de </a:t>
            </a:r>
            <a:r>
              <a:rPr lang="nb-NO" dirty="0" smtClean="0"/>
              <a:t>fleste (alle) </a:t>
            </a:r>
            <a:r>
              <a:rPr lang="nb-NO" dirty="0" smtClean="0"/>
              <a:t>prosessorer konstruert etter RISC-prinsippet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Datamaskinens bestanddeler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4008" y="1428737"/>
            <a:ext cx="4032448" cy="4592551"/>
          </a:xfrm>
        </p:spPr>
        <p:txBody>
          <a:bodyPr/>
          <a:lstStyle/>
          <a:p>
            <a:r>
              <a:rPr lang="nb-NO" dirty="0" smtClean="0"/>
              <a:t>Hovedenhet</a:t>
            </a:r>
          </a:p>
          <a:p>
            <a:r>
              <a:rPr lang="nb-NO" dirty="0" smtClean="0"/>
              <a:t>Skjerm</a:t>
            </a:r>
          </a:p>
          <a:p>
            <a:r>
              <a:rPr lang="nb-NO" dirty="0" smtClean="0"/>
              <a:t>Tastatur</a:t>
            </a:r>
          </a:p>
          <a:p>
            <a:r>
              <a:rPr lang="nb-NO" dirty="0" smtClean="0"/>
              <a:t>Mus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648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Inni datamaskinen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2722"/>
            <a:ext cx="5544616" cy="468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652120" y="1628800"/>
            <a:ext cx="3491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2400" dirty="0"/>
              <a:t>H</a:t>
            </a:r>
            <a:r>
              <a:rPr lang="nb-NO" sz="2400" dirty="0" smtClean="0"/>
              <a:t>ovedkortet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rosessor </a:t>
            </a:r>
            <a:r>
              <a:rPr lang="nb-NO" sz="2400" dirty="0"/>
              <a:t>(CPU) </a:t>
            </a:r>
            <a:endParaRPr lang="nb-NO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/>
              <a:t>Internminne (RAM),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/>
              <a:t>DVD-spiller</a:t>
            </a:r>
            <a:r>
              <a:rPr lang="nb-NO" sz="2400" dirty="0"/>
              <a:t>, </a:t>
            </a:r>
            <a:endParaRPr lang="nb-NO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/>
              <a:t>Harddisk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/>
              <a:t>Strømtilførsel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/>
              <a:t>D</a:t>
            </a:r>
            <a:r>
              <a:rPr lang="nb-NO" sz="2400" dirty="0" smtClean="0"/>
              <a:t>iverse utvidelseskort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/>
              <a:t>Kontakter </a:t>
            </a:r>
            <a:r>
              <a:rPr lang="nb-NO" sz="2400" dirty="0"/>
              <a:t>for tilkoblingen av skjerm, tastatur, mus og andre inn- og ut-enheter (i/u-enheter</a:t>
            </a:r>
            <a:r>
              <a:rPr lang="nb-NO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85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Hovedkort - </a:t>
            </a:r>
            <a:r>
              <a:rPr lang="nb-NO" dirty="0" err="1" smtClean="0"/>
              <a:t>motherboard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69742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De </a:t>
            </a:r>
            <a:r>
              <a:rPr lang="nb-NO" dirty="0"/>
              <a:t>viktigste komponentene </a:t>
            </a:r>
            <a:r>
              <a:rPr lang="nb-NO" dirty="0" smtClean="0"/>
              <a:t>er samlet </a:t>
            </a:r>
            <a:r>
              <a:rPr lang="nb-NO" dirty="0"/>
              <a:t>på </a:t>
            </a:r>
            <a:r>
              <a:rPr lang="nb-NO" dirty="0" smtClean="0"/>
              <a:t>hovedkortet </a:t>
            </a:r>
          </a:p>
          <a:p>
            <a:r>
              <a:rPr lang="nb-NO" dirty="0" smtClean="0"/>
              <a:t>Fordeler </a:t>
            </a:r>
            <a:r>
              <a:rPr lang="nb-NO" dirty="0"/>
              <a:t>med å samle komponenter på ett kort </a:t>
            </a:r>
            <a:r>
              <a:rPr lang="nb-NO" dirty="0" smtClean="0"/>
              <a:t>er:</a:t>
            </a:r>
            <a:endParaRPr lang="nb-NO" dirty="0"/>
          </a:p>
          <a:p>
            <a:pPr lvl="1"/>
            <a:r>
              <a:rPr lang="nb-NO" dirty="0"/>
              <a:t>Mindre avstand mellom komponenter </a:t>
            </a:r>
            <a:r>
              <a:rPr lang="nb-NO" dirty="0" smtClean="0"/>
              <a:t>= raskere </a:t>
            </a:r>
            <a:r>
              <a:rPr lang="nb-NO" dirty="0"/>
              <a:t>overføring av </a:t>
            </a:r>
            <a:r>
              <a:rPr lang="nb-NO" dirty="0" smtClean="0"/>
              <a:t>data</a:t>
            </a:r>
            <a:endParaRPr lang="nb-NO" dirty="0"/>
          </a:p>
          <a:p>
            <a:pPr lvl="1"/>
            <a:r>
              <a:rPr lang="nb-NO" dirty="0"/>
              <a:t>Enklere og rimeligere å produsere datamaskiner.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Utviklingen </a:t>
            </a:r>
            <a:r>
              <a:rPr lang="nb-NO" dirty="0"/>
              <a:t>går mot at flere og flere funksjoner legges til hovedkortet. Håndtering av lyd, grafikk og lokalnett </a:t>
            </a:r>
            <a:r>
              <a:rPr lang="nb-NO" dirty="0" smtClean="0"/>
              <a:t>(Ethernet) </a:t>
            </a:r>
            <a:r>
              <a:rPr lang="nb-NO" dirty="0"/>
              <a:t>er eksempler på funksjoner som tidligere lå på egne utvidelseskort, men som nå </a:t>
            </a:r>
            <a:r>
              <a:rPr lang="nb-NO" dirty="0" smtClean="0"/>
              <a:t>er integrert </a:t>
            </a:r>
            <a:r>
              <a:rPr lang="nb-NO" dirty="0"/>
              <a:t>i hovedkortet.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Neste skritt </a:t>
            </a:r>
            <a:r>
              <a:rPr lang="nb-NO" dirty="0"/>
              <a:t>er en komplett PC på en brikke.</a:t>
            </a:r>
          </a:p>
          <a:p>
            <a:r>
              <a:rPr lang="nb-NO" dirty="0"/>
              <a:t>På hovedkortet sitter de to viktigste delene i en datamaskin:</a:t>
            </a:r>
          </a:p>
          <a:p>
            <a:pPr lvl="1"/>
            <a:r>
              <a:rPr lang="nb-NO" dirty="0"/>
              <a:t>Prosessor (engelsk: CPU, Central Processing Unit)</a:t>
            </a:r>
          </a:p>
          <a:p>
            <a:pPr lvl="1"/>
            <a:r>
              <a:rPr lang="nb-NO" dirty="0"/>
              <a:t>Internminne (engelsk: RAM, Random Access Memory og ROM, Read </a:t>
            </a:r>
            <a:r>
              <a:rPr lang="nb-NO" dirty="0" err="1"/>
              <a:t>Only</a:t>
            </a:r>
            <a:r>
              <a:rPr lang="nb-NO" dirty="0"/>
              <a:t> Memory)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Hovedkort - </a:t>
            </a:r>
            <a:r>
              <a:rPr lang="nb-NO" dirty="0" err="1"/>
              <a:t>Asus</a:t>
            </a:r>
            <a:r>
              <a:rPr lang="nb-NO" dirty="0"/>
              <a:t> </a:t>
            </a:r>
            <a:r>
              <a:rPr lang="nb-NO" dirty="0" smtClean="0"/>
              <a:t>P4P800-VM</a:t>
            </a:r>
            <a:r>
              <a:rPr lang="nb-NO" sz="1800" dirty="0" smtClean="0"/>
              <a:t> (2003)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141"/>
            <a:ext cx="7560840" cy="485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Datamaskinens arkitektur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Skiller </a:t>
            </a:r>
            <a:r>
              <a:rPr lang="nb-NO" dirty="0"/>
              <a:t>mellom minne og prosessor </a:t>
            </a:r>
            <a:endParaRPr lang="nb-NO" dirty="0" smtClean="0"/>
          </a:p>
          <a:p>
            <a:pPr lvl="1"/>
            <a:r>
              <a:rPr lang="nb-NO" dirty="0" smtClean="0"/>
              <a:t>vesentlig </a:t>
            </a:r>
            <a:r>
              <a:rPr lang="nb-NO" dirty="0"/>
              <a:t>trekk ved datamaskinens arkitektur. </a:t>
            </a:r>
            <a:r>
              <a:rPr lang="nb-NO" dirty="0" smtClean="0"/>
              <a:t>Datamaskinen er en </a:t>
            </a:r>
            <a:r>
              <a:rPr lang="nb-NO" dirty="0"/>
              <a:t>generell maskin som kan kjøre ulike programmer. </a:t>
            </a:r>
          </a:p>
          <a:p>
            <a:r>
              <a:rPr lang="nb-NO" dirty="0"/>
              <a:t>Program er kun data som kan lagres sammen med annen data i datamaskinens minne. Og det kan byttes ut etter behov, bare prosessoren kan tolke programmets instruksjoner. </a:t>
            </a:r>
          </a:p>
          <a:p>
            <a:r>
              <a:rPr lang="nb-NO" dirty="0"/>
              <a:t>Denne arkitekturen stod i sterk kontrast til de første datamaskiner hvor programmet var en del av selve datamaskinen. </a:t>
            </a:r>
            <a:r>
              <a:rPr lang="nb-NO" sz="2200" dirty="0" smtClean="0"/>
              <a:t>Skulle </a:t>
            </a:r>
            <a:r>
              <a:rPr lang="nb-NO" sz="2200" dirty="0"/>
              <a:t>man omprogrammere datamaskinen, måtte man </a:t>
            </a:r>
            <a:r>
              <a:rPr lang="nb-NO" sz="2200" dirty="0" smtClean="0"/>
              <a:t>til dels </a:t>
            </a:r>
            <a:r>
              <a:rPr lang="nb-NO" sz="2200" dirty="0"/>
              <a:t>bygge den </a:t>
            </a:r>
            <a:r>
              <a:rPr lang="nb-NO" sz="2200" dirty="0" smtClean="0"/>
              <a:t>om.</a:t>
            </a:r>
            <a:endParaRPr lang="nb-NO" sz="22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Von Neumann arkitektur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Forskeren</a:t>
            </a:r>
            <a:r>
              <a:rPr lang="nb-NO" dirty="0"/>
              <a:t>, John von Neumann (1903-57), </a:t>
            </a:r>
            <a:r>
              <a:rPr lang="nb-NO" dirty="0" smtClean="0"/>
              <a:t>har </a:t>
            </a:r>
            <a:r>
              <a:rPr lang="nb-NO" dirty="0"/>
              <a:t>fått æren av å ha designet den moderne datamaskinen. </a:t>
            </a:r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/>
              <a:t>1945 presenterte han en rapport som organiserte datamaskinen I fem deler: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Aritmetisk </a:t>
            </a:r>
            <a:r>
              <a:rPr lang="nb-NO" dirty="0"/>
              <a:t>enhet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Kontrollenhet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Hukommelse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Inputenhet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err="1" smtClean="0"/>
              <a:t>Utputenhet</a:t>
            </a:r>
            <a:endParaRPr lang="nb-NO" dirty="0"/>
          </a:p>
          <a:p>
            <a:r>
              <a:rPr lang="nb-NO" dirty="0"/>
              <a:t>Siden har dette vært den rådende modellen for alle datamaskiner.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Busssystemet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576328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Prosessoren </a:t>
            </a:r>
            <a:r>
              <a:rPr lang="nb-NO" sz="2400" dirty="0"/>
              <a:t>er koblet sammen med internminnet og i/u-enhetene (tastatur, mus, skjerm og disker) ved hjelp av remser med ledninger som er etset inn i hovedkortet. </a:t>
            </a:r>
            <a:endParaRPr lang="nb-NO" sz="2400" dirty="0" smtClean="0"/>
          </a:p>
          <a:p>
            <a:r>
              <a:rPr lang="nb-NO" sz="2400" dirty="0" smtClean="0"/>
              <a:t>Disse </a:t>
            </a:r>
            <a:r>
              <a:rPr lang="nb-NO" sz="2400" dirty="0"/>
              <a:t>kalles for </a:t>
            </a:r>
            <a:r>
              <a:rPr lang="nb-NO" sz="2400" dirty="0" smtClean="0"/>
              <a:t>busser</a:t>
            </a:r>
          </a:p>
          <a:p>
            <a:r>
              <a:rPr lang="nb-NO" sz="2400" dirty="0" smtClean="0"/>
              <a:t>I </a:t>
            </a:r>
            <a:r>
              <a:rPr lang="nb-NO" sz="2400" dirty="0"/>
              <a:t>alle datamaskiner er det tre busstyper: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b="1" dirty="0" smtClean="0"/>
              <a:t>adressebuss</a:t>
            </a:r>
            <a:r>
              <a:rPr lang="nb-NO" sz="2400" dirty="0"/>
              <a:t>, </a:t>
            </a:r>
            <a:r>
              <a:rPr lang="nb-NO" sz="2400" b="1" dirty="0" smtClean="0"/>
              <a:t>databuss</a:t>
            </a:r>
            <a:r>
              <a:rPr lang="nb-NO" sz="2400" dirty="0" smtClean="0"/>
              <a:t> </a:t>
            </a:r>
            <a:r>
              <a:rPr lang="nb-NO" sz="2400" dirty="0"/>
              <a:t>og </a:t>
            </a:r>
            <a:r>
              <a:rPr lang="nb-NO" sz="2400" b="1" dirty="0"/>
              <a:t>kontrollbuss</a:t>
            </a:r>
            <a:r>
              <a:rPr lang="nb-NO" sz="2400" dirty="0" smtClean="0"/>
              <a:t>.</a:t>
            </a:r>
            <a:br>
              <a:rPr lang="nb-NO" sz="2400" dirty="0" smtClean="0"/>
            </a:b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62-A3F8-47A6-BC75-7BB2728F2951}" type="datetime1">
              <a:rPr lang="nb-NO" smtClean="0"/>
              <a:pPr/>
              <a:t>20.09.2017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Håkon Tolsby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075-A86C-4311-BBE7-FB8D4F860D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datama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5694"/>
            <a:ext cx="7143870" cy="25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hio1</Template>
  <TotalTime>2387</TotalTime>
  <Words>1278</Words>
  <Application>Microsoft Office PowerPoint</Application>
  <PresentationFormat>Skjermfremvisning (4:3)</PresentationFormat>
  <Paragraphs>323</Paragraphs>
  <Slides>23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hio1</vt:lpstr>
      <vt:lpstr>Adobe Photoshop Image</vt:lpstr>
      <vt:lpstr>Datamaskinens oppbygning</vt:lpstr>
      <vt:lpstr>Innhold</vt:lpstr>
      <vt:lpstr>Datamaskinens bestanddeler</vt:lpstr>
      <vt:lpstr>Inni datamaskinen</vt:lpstr>
      <vt:lpstr>Hovedkort - motherboard</vt:lpstr>
      <vt:lpstr>Hovedkort - Asus P4P800-VM (2003)</vt:lpstr>
      <vt:lpstr>Datamaskinens arkitektur</vt:lpstr>
      <vt:lpstr>Von Neumann arkitektur</vt:lpstr>
      <vt:lpstr>Busssystemet</vt:lpstr>
      <vt:lpstr>Prosessoren</vt:lpstr>
      <vt:lpstr>Prosessorens oppbygning</vt:lpstr>
      <vt:lpstr>Hvordan prosessoren virker</vt:lpstr>
      <vt:lpstr>Hver instruksjon til prosessoren er egentlig en binær tallkode</vt:lpstr>
      <vt:lpstr>Von Neumann Machine simulator</vt:lpstr>
      <vt:lpstr>Hva skjer når vi starter et program?</vt:lpstr>
      <vt:lpstr>Klokkefrekvensen</vt:lpstr>
      <vt:lpstr>Prosessorens utvikling</vt:lpstr>
      <vt:lpstr>Hva avgjør hastigheten?</vt:lpstr>
      <vt:lpstr>Mange kjerner</vt:lpstr>
      <vt:lpstr>Moores lov</vt:lpstr>
      <vt:lpstr>Hva er grensen???</vt:lpstr>
      <vt:lpstr>Moores lov justert</vt:lpstr>
      <vt:lpstr>CISC og RISC -to hovedtyper av prosessorer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Datamaskinens oppbygning</dc:title>
  <dc:creator>hakon tolsby</dc:creator>
  <cp:lastModifiedBy>Håkon Lofthus Tolsby</cp:lastModifiedBy>
  <cp:revision>33</cp:revision>
  <cp:lastPrinted>2015-09-16T08:13:51Z</cp:lastPrinted>
  <dcterms:created xsi:type="dcterms:W3CDTF">2011-09-20T11:35:57Z</dcterms:created>
  <dcterms:modified xsi:type="dcterms:W3CDTF">2017-09-20T08:26:43Z</dcterms:modified>
</cp:coreProperties>
</file>